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328" r:id="rId5"/>
    <p:sldId id="295" r:id="rId6"/>
    <p:sldId id="305" r:id="rId7"/>
    <p:sldId id="306" r:id="rId8"/>
    <p:sldId id="308" r:id="rId9"/>
    <p:sldId id="344" r:id="rId10"/>
    <p:sldId id="309" r:id="rId11"/>
    <p:sldId id="347" r:id="rId12"/>
    <p:sldId id="311" r:id="rId13"/>
    <p:sldId id="313" r:id="rId14"/>
    <p:sldId id="314" r:id="rId15"/>
    <p:sldId id="315" r:id="rId16"/>
    <p:sldId id="316" r:id="rId17"/>
    <p:sldId id="310" r:id="rId18"/>
    <p:sldId id="307" r:id="rId19"/>
    <p:sldId id="350" r:id="rId20"/>
    <p:sldId id="345" r:id="rId21"/>
    <p:sldId id="317" r:id="rId22"/>
    <p:sldId id="319" r:id="rId23"/>
    <p:sldId id="325" r:id="rId24"/>
    <p:sldId id="320" r:id="rId25"/>
    <p:sldId id="351" r:id="rId26"/>
    <p:sldId id="326" r:id="rId27"/>
    <p:sldId id="330" r:id="rId28"/>
    <p:sldId id="352" r:id="rId29"/>
    <p:sldId id="327" r:id="rId30"/>
    <p:sldId id="321" r:id="rId31"/>
    <p:sldId id="348" r:id="rId32"/>
    <p:sldId id="349" r:id="rId33"/>
    <p:sldId id="346" r:id="rId34"/>
    <p:sldId id="329" r:id="rId35"/>
    <p:sldId id="318" r:id="rId36"/>
    <p:sldId id="334" r:id="rId37"/>
    <p:sldId id="331" r:id="rId38"/>
    <p:sldId id="341" r:id="rId39"/>
    <p:sldId id="342" r:id="rId40"/>
    <p:sldId id="333" r:id="rId41"/>
    <p:sldId id="335" r:id="rId42"/>
    <p:sldId id="336" r:id="rId43"/>
    <p:sldId id="337" r:id="rId44"/>
    <p:sldId id="338" r:id="rId45"/>
    <p:sldId id="339" r:id="rId46"/>
    <p:sldId id="340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45A1CA90-313F-5941-AA6C-5C1FA088A3D8}">
          <p14:sldIdLst>
            <p14:sldId id="328"/>
          </p14:sldIdLst>
        </p14:section>
        <p14:section name="研究背景" id="{3C058EB8-CF9D-7C47-8802-AD325B2BB277}">
          <p14:sldIdLst>
            <p14:sldId id="295"/>
            <p14:sldId id="305"/>
            <p14:sldId id="306"/>
            <p14:sldId id="308"/>
            <p14:sldId id="344"/>
          </p14:sldIdLst>
        </p14:section>
        <p14:section name="提案手法" id="{B4E6588F-18B6-834E-A011-D749A8E3E160}">
          <p14:sldIdLst>
            <p14:sldId id="309"/>
            <p14:sldId id="347"/>
            <p14:sldId id="311"/>
            <p14:sldId id="313"/>
            <p14:sldId id="314"/>
            <p14:sldId id="315"/>
          </p14:sldIdLst>
        </p14:section>
        <p14:section name="実験・評価" id="{A8015448-BEC5-4049-9C61-95AD3770F923}">
          <p14:sldIdLst>
            <p14:sldId id="316"/>
            <p14:sldId id="310"/>
            <p14:sldId id="307"/>
            <p14:sldId id="350"/>
            <p14:sldId id="345"/>
            <p14:sldId id="317"/>
            <p14:sldId id="319"/>
            <p14:sldId id="325"/>
            <p14:sldId id="320"/>
            <p14:sldId id="351"/>
            <p14:sldId id="326"/>
            <p14:sldId id="330"/>
            <p14:sldId id="352"/>
            <p14:sldId id="327"/>
            <p14:sldId id="321"/>
            <p14:sldId id="348"/>
            <p14:sldId id="349"/>
            <p14:sldId id="346"/>
            <p14:sldId id="329"/>
          </p14:sldIdLst>
        </p14:section>
        <p14:section name="Appendix" id="{0B93DB7B-32C3-6847-AB94-7EBEB27A1DCC}">
          <p14:sldIdLst>
            <p14:sldId id="318"/>
          </p14:sldIdLst>
        </p14:section>
        <p14:section name="Ideas" id="{F49845A6-E43D-614F-91AC-035D6D96E4FE}">
          <p14:sldIdLst>
            <p14:sldId id="334"/>
            <p14:sldId id="331"/>
            <p14:sldId id="341"/>
            <p14:sldId id="342"/>
          </p14:sldIdLst>
        </p14:section>
        <p14:section name="SPARKIT" id="{6FA0F75B-D02A-C74B-9B55-9FFF3478A1A5}">
          <p14:sldIdLst>
            <p14:sldId id="333"/>
          </p14:sldIdLst>
        </p14:section>
        <p14:section name="Prompts" id="{7B817320-9473-124F-98C1-C08C4EE15FB5}">
          <p14:sldIdLst>
            <p14:sldId id="335"/>
            <p14:sldId id="336"/>
            <p14:sldId id="337"/>
            <p14:sldId id="338"/>
            <p14:sldId id="339"/>
          </p14:sldIdLst>
        </p14:section>
        <p14:section name="マインドマップ" id="{ECA2E0A1-86E2-A947-BB10-8BC086EFD705}">
          <p14:sldIdLst>
            <p14:sldId id="340"/>
          </p14:sldIdLst>
        </p14:section>
        <p14:section name="Templates" id="{BCBF64B6-4C47-C547-97BE-58491C32CAE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1A5"/>
    <a:srgbClr val="3B6FBB"/>
    <a:srgbClr val="00272A"/>
    <a:srgbClr val="3E9288"/>
    <a:srgbClr val="FFFFFF"/>
    <a:srgbClr val="F8F8F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58" autoAdjust="0"/>
    <p:restoredTop sz="66480"/>
  </p:normalViewPr>
  <p:slideViewPr>
    <p:cSldViewPr snapToGrid="0">
      <p:cViewPr>
        <p:scale>
          <a:sx n="127" d="100"/>
          <a:sy n="127" d="100"/>
        </p:scale>
        <p:origin x="144" y="5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733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64B9691-87D6-48EF-9BFD-698344D04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6BE10E-3BBD-4023-B684-892AE173F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2328F-004D-4D3A-9F80-6B7A705D1367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367B9F-A0B4-4348-9C4B-89D15EDCB2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CC2C2F-D89E-474B-9003-7069E7D90C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CC25F-5D23-455B-B707-89EC30CA97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749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0887C-0EF1-4AC1-9E9B-79863B12620D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420A-BDF0-4775-9670-07D3BFB5E9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67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ja-JP" dirty="0"/>
              <a:t>**</a:t>
            </a:r>
            <a:r>
              <a:rPr kumimoji="1" lang="ja-JP" altLang="en-US"/>
              <a:t>タイマーをリセットする！</a:t>
            </a:r>
            <a:endParaRPr kumimoji="1" lang="en-US" altLang="ja-JP" dirty="0"/>
          </a:p>
          <a:p>
            <a:pPr algn="l"/>
            <a:endParaRPr kumimoji="1" lang="en-US" altLang="ja-JP" dirty="0"/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Hello everyone,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thank you for joining my presentation today. 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My name is Masaki Ishizaka,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I am a master’s student at AGU.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Today, I will discuss our study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“</a:t>
            </a:r>
            <a:r>
              <a:rPr lang="en-US" altLang="ja-JP" sz="1200" dirty="0"/>
              <a:t>SPARKIT: A Mind Map-Based MAS for Idea Generation Support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”.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study aims to support individual idea generation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by facilitating discussions between user and multiple agents.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[0:27]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957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discussions of idea generation,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participants and their approach significantly influence the quality of ideas. </a:t>
            </a:r>
          </a:p>
          <a:p>
            <a:pPr algn="l"/>
            <a:b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the Setup Stage, SPARK-flow assigns roles to DAs.</a:t>
            </a: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also sets criteria to prioritize opinions.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roles and criteria are generated based on the theme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enhance diverse perspectives.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For instance, in the theme ”Ideal Cafés,"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roles such as café owners are generated. 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Additionally, depending on the role, 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agents gives users different perspectives.</a:t>
            </a: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For instance, "the café owner" might focus on "customer service,"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while "a marketer" might concentrate on "market understanding," 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approach presents users with perspectives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covering both the ”internal and external” aspects of the café.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 selects the content presented to the user based on evaluation criteria.</a:t>
            </a: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Let's assume the theme is 'Cafés worth visiting’,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the DA generate two opinions:1., 2. …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first opinion, focusing on local design elements,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is rated higher when assessed with 'Culture' as one of the three criteria.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Based on these evaluations, The MA determines the priority of opinions,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Retaining opinions expected to contribute creative ideas.</a:t>
            </a:r>
          </a:p>
          <a:p>
            <a:pPr algn="l"/>
            <a:r>
              <a:rPr lang="en-US" altLang="ja-JP" sz="1800" i="0" dirty="0">
                <a:effectLst/>
                <a:latin typeface="Arial" panose="020B0604020202020204" pitchFamily="34" charset="0"/>
              </a:rPr>
              <a:t>[09:05]</a:t>
            </a:r>
          </a:p>
          <a:p>
            <a:pPr algn="l"/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2612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During the Discussion Stage, agents engage in debates using mind maps.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generating mind maps [directly from the debate content]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can lead to an oversized mind map,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because it attempts to incorporate every topic discussed.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order to prevent this issue, SPARK-flow takes two steps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before generating the final mind map: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“creating a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PreMindMap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” and “conducting reflection”.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Initially, Debater Agents produce bullet-point opinions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based on their roles about the theme,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referred to as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RawOpinions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Subsequently, these opinions are organized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into a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PreMindMap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based on common perspectives.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the reflection step,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each element is evaluated using specific criteria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determine its priority for inclusion in the mind map.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final mind map is then created based on the outcomes of this reflection.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entire process is termed a "round,"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the generated mind maps and reflections in one round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are utilized to enhance subsequent rounds.</a:t>
            </a:r>
            <a:endParaRPr lang="en-US" altLang="ja-JP" dirty="0"/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[10:23]</a:t>
            </a:r>
          </a:p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9205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the Idea Generation Stage,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SPARK-flow utilize the structure of mind maps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facilitate the generation of ideas.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This method focuses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on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combining concepts </a:t>
            </a:r>
          </a:p>
          <a:p>
            <a:r>
              <a:rPr lang="en-US" altLang="ja-JP" b="0" i="0" dirty="0">
                <a:solidFill>
                  <a:srgbClr val="E9950C"/>
                </a:solidFill>
                <a:effectLst/>
                <a:highlight>
                  <a:srgbClr val="0D0D0D"/>
                </a:highlight>
                <a:latin typeface="Söhne Mono"/>
              </a:rPr>
              <a:t>and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utilizes the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structure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of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mind maps.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Initially, SAPRK-flow selects the core concept from the mind map,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which will act as the primary focus for our ideas.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Subsequently, related keywords are selected. </a:t>
            </a: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selected keywords are evaluated during the reflection step,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just as they were during the generation of the mind map.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Ideas are then generated based on the results of these evaluations.</a:t>
            </a: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[11:08]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417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Next, let's proceed to the Experiments and Evaluation.</a:t>
            </a:r>
          </a:p>
          <a:p>
            <a:pPr algn="l"/>
            <a:r>
              <a:rPr lang="en-US" altLang="ja-JP" sz="1800" i="0" dirty="0">
                <a:effectLst/>
                <a:latin typeface="Arial" panose="020B0604020202020204" pitchFamily="34" charset="0"/>
              </a:rPr>
              <a:t>[11:12]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570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experiments, We evaluated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 elements within SPARK-flow contribute to the creativity of ideas.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elements include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“group discussions”,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“the use of mind maps”,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“diverging and converging discussions.”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Additionally, we compared SPARK-flow with a baseline method.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the baseline method, we instructed GPT-3 to "generate creative ideas about theme."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refer to this method as "Simple.”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By comparing the performance with Simple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verified any degradation in performance.</a:t>
            </a:r>
            <a:b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each time we modified the elements within SPARK-flow, </a:t>
            </a:r>
          </a:p>
          <a:p>
            <a:pPr algn="l"/>
            <a:r>
              <a:rPr lang="en-US" altLang="ja-JP" sz="1800" i="0" dirty="0">
                <a:effectLst/>
                <a:latin typeface="Arial" panose="020B0604020202020204" pitchFamily="34" charset="0"/>
              </a:rPr>
              <a:t>[11:52]</a:t>
            </a:r>
          </a:p>
          <a:p>
            <a:pPr algn="l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494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Traditionally, the evaluation of creative ideas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has primarily been conducted by experts,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the lack of consistency </a:t>
            </a:r>
          </a:p>
          <a:p>
            <a:pPr algn="l"/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[among expert assessments] has posed a significant challenge.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Considering "this" context and the recent "progress" in LLMs,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evaluations using GPT-4 have gained attention. 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Rafael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et.al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presented two summary texts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both humans and GPT-4,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asking them to choose the better one.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results showed a strong correlation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between the evaluations of humans and GPT-4.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Furthermore, the agreement between human and GPT-4 evaluations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was higher than that between humans alone.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Especially, the closer the evaluations among humans,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higher the agreement between human and GPT-4 evaluations.</a:t>
            </a:r>
            <a:br>
              <a:rPr lang="en-US" altLang="ja-JP" dirty="0"/>
            </a:br>
            <a:r>
              <a:rPr lang="en-US" altLang="ja-JP" sz="1800" i="0" dirty="0">
                <a:effectLst/>
                <a:latin typeface="Arial" panose="020B0604020202020204" pitchFamily="34" charset="0"/>
              </a:rPr>
              <a:t>[12:49]</a:t>
            </a:r>
          </a:p>
          <a:p>
            <a:pPr algn="l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36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Experiments applying GPT-4 for idea evaluation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have demonstrated that it can provide assessments correlated with human judgments</a:t>
            </a: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terms of novelty and feasibility. 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Based on these findings,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study employs GPT-4 to evaluate ideas.</a:t>
            </a:r>
            <a:br>
              <a:rPr lang="en-US" altLang="ja-JP" dirty="0"/>
            </a:br>
            <a:r>
              <a:rPr lang="en-US" altLang="ja-JP" sz="1800" i="0" dirty="0">
                <a:effectLst/>
                <a:latin typeface="Arial" panose="020B0604020202020204" pitchFamily="34" charset="0"/>
              </a:rPr>
              <a:t>[13:11]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001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Let me explain the method for evaluating ideas using GPT-4. </a:t>
            </a:r>
          </a:p>
          <a:p>
            <a:endParaRPr lang="en-US" altLang="ja-JP" dirty="0"/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Two ideas generated using different methods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will be presented through prompts to GPT-4.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GPT-4 will be asked to select the more creative idea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provide a reason for their choice.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According to Kern et al., generating reasons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for evaluations improves performance of evaluation.</a:t>
            </a:r>
          </a:p>
          <a:p>
            <a:endParaRPr lang="en-US" altLang="ja-JP" dirty="0"/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Based on these comparison results,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will calculate the win rate for each method.</a:t>
            </a: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During evaluation, 3-5 ideas will be generated for each method for 30-50 themes.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Assuming a 50% win rate for random selection,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analyzed whether the win rate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significantly exceeded 50% using t-tests.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Based on these results,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compared the effectiveness of the methods.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Additionally, by counting the number of themes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where the win rate exceeded 50%,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verified how each method depends on the theme.</a:t>
            </a: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[14:19]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43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When comparing SPARK-flow and Simple, </a:t>
            </a: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was found that SPARK-flow has a significant advantage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 an average win rate of 91.3%. 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Additionally, in 96% of the themes,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covering 48 themes,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win rate of SPARK-flow exceeded 50%.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results suggest that SPARK-flow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can generate more creative ideas than simpler methods. 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Moreover, it demonstrates that SPARK-flow can be universally applied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across various themes without relying on specific dependencies.</a:t>
            </a:r>
          </a:p>
          <a:p>
            <a:pPr algn="l"/>
            <a:r>
              <a:rPr lang="en-US" altLang="ja-JP" sz="1800" i="0" dirty="0">
                <a:effectLst/>
                <a:latin typeface="Arial" panose="020B0604020202020204" pitchFamily="34" charset="0"/>
              </a:rPr>
              <a:t>[14:57]</a:t>
            </a:r>
          </a:p>
          <a:p>
            <a:pPr algn="l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20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According to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Girotra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et al.,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groups that initially think individually before discussing as a group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generate more creative ideas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compared to groups that discuss collectively from the start.</a:t>
            </a:r>
          </a:p>
          <a:p>
            <a:endParaRPr lang="en-US" altLang="ja-JP" dirty="0"/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experiment investigates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whether the same phenomenon occurs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among agents during discussions.</a:t>
            </a:r>
          </a:p>
          <a:p>
            <a:endParaRPr lang="en-US" altLang="ja-JP" dirty="0"/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Groups that think individually before discussion are referred to as "Nominal groups,"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while those that engage in collective discussion from the start are called "Interactive Buildup.”</a:t>
            </a:r>
          </a:p>
          <a:p>
            <a:endParaRPr lang="en-US" altLang="ja-JP" dirty="0"/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the experiment, Debater Agents in the Interactive Buildup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reference others' opinions during idea generation,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whereas those in the Nominal Group do not.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results showed that the Nominal Group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had a win rate of 40.7%,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which was lower than the Interactive Buildup.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when Debater Agents were not assigned roles,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win rate of Nominal Group increased to 64.5%,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reflecting the results found in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Girotra's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experiment.</a:t>
            </a: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[16:04]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555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Before discussing our approach and findings,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let me briefly explain the context and challenges of this work.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Ideas are needed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in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many contexts,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such as product development and addressing social challenges.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The process of generating ideas </a:t>
            </a:r>
          </a:p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can generally be divided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into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two types: individual-based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and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group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-based.</a:t>
            </a:r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is often said that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individual idea generation yields higher quality ideas.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it tends to limit diversity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due to dependence on personal knowledge.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On the other hand, group-based idea generation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introduces a variety of opinions.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Yet, it is often criticized for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leading to divergent discussions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that can degrade the quality of ideas.</a:t>
            </a:r>
          </a:p>
          <a:p>
            <a:pPr algn="l"/>
            <a:endParaRPr lang="en-US" altLang="ja-JP" dirty="0"/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study aims to support individual idea generation.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Simultaneously, we seeks to balance idea quality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 the diversity of opinions considered.</a:t>
            </a:r>
          </a:p>
          <a:p>
            <a:pPr algn="l"/>
            <a:r>
              <a:rPr lang="en-US" altLang="ja-JP" dirty="0"/>
              <a:t> </a:t>
            </a:r>
            <a:r>
              <a:rPr kumimoji="1" lang="en-US" altLang="ja-JP" dirty="0"/>
              <a:t>[1:28]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168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explore why the presence or absence of roles affects creativity in ideas,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analyze the progression of # of token per round in the Interactive Buildup.</a:t>
            </a:r>
          </a:p>
          <a:p>
            <a:endParaRPr lang="ja-JP" altLang="en-US"/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As shown in the green on the left diagram,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it's observed that the # of tokens for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increase with each round.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increase in tokens is hypothesized to result from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presenting opinions based on viewpoints of others.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After reviewing the outcomes, </a:t>
            </a:r>
          </a:p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we observed that DA added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to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others</a:t>
            </a:r>
            <a:r>
              <a:rPr lang="en-US" altLang="ja-JP" b="0" i="0" dirty="0">
                <a:effectLst/>
                <a:highlight>
                  <a:srgbClr val="0D0D0D"/>
                </a:highlight>
                <a:latin typeface="Söhne Mono"/>
              </a:rPr>
              <a:t>' opinions </a:t>
            </a:r>
          </a:p>
          <a:p>
            <a:r>
              <a:rPr lang="en-US" altLang="ja-JP" b="0" i="0" dirty="0">
                <a:effectLst/>
                <a:highlight>
                  <a:srgbClr val="0D0D0D"/>
                </a:highlight>
                <a:latin typeface="Söhne Mono"/>
              </a:rPr>
              <a:t>and improved them.</a:t>
            </a:r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endParaRPr kumimoji="1"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scenarios without assigned roles,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feedback tends to be more general.</a:t>
            </a:r>
          </a:p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In contrast,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with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roles, feedback 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leverages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specific knowledge associated with those roles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interaction "based on role-specific knowledge"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among agents is considered to have influenced the creativity of the ideas.</a:t>
            </a:r>
            <a:endParaRPr kumimoji="1"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[17:05]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999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According to existing research,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groups that alternate between divergence and convergence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tend to generate more creative ideas than groups that only diverge.</a:t>
            </a:r>
          </a:p>
          <a:p>
            <a:br>
              <a:rPr lang="en-US" altLang="ja-JP" dirty="0"/>
            </a:b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this study, the action of expressing opinions by DAs is considered divergence,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while the action of summarizing them into a mind map by the MA is considered convergence.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aim to verify whether the nature of the debate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between agents and humans aligns.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ensure consistency in experimental conditions,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idea generation will be done from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using either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Because no mind map is created when divergence is repeated.</a:t>
            </a: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[17:52]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4929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results of the experiment indicated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groups that alternate between divergence and convergence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generate more creative ideas.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when compared to the Simple method,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performance is degraded compared to the original SPARK-flow.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i="0" dirty="0">
                <a:effectLst/>
                <a:latin typeface="Arial" panose="020B0604020202020204" pitchFamily="34" charset="0"/>
              </a:rPr>
              <a:t>[18:09]</a:t>
            </a:r>
            <a:endParaRPr lang="en-US" altLang="ja-JP" sz="18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406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the previous experiment comparing divergence and convergence,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conducted idea generation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instead of from a mind map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align the conditions.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As a result, a degradation of performance in idea generation was observed.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this experiment, we compared the idea generation process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</a:t>
            </a:r>
            <a:r>
              <a:rPr lang="en-US" altLang="ja-JP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mind maps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with </a:t>
            </a:r>
            <a:r>
              <a:rPr lang="en-US" altLang="ja-JP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results show that using mind maps results in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 significantly higher win rate of 89%,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suggesting that mind maps contribute to the creativity of ideas.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Furthermore, compared to the baseline method,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variance in win rates was smaller when using MMs,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indicating that utilization of MM consistently produce ideas with creativity.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can be attributed to the structure of MMs,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which facilitates the combination of concepts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by utilizing the relationships between them.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validate this point,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analyze how the structure of the MMs represents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relationships between concepts.</a:t>
            </a: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[19:21]</a:t>
            </a:r>
            <a:endParaRPr kumimoji="1" lang="en-US" altLang="ja-JP" sz="1800" i="0" dirty="0">
              <a:effectLst/>
              <a:latin typeface="Arial" panose="020B0604020202020204" pitchFamily="34" charset="0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0903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analyzed 900 mind maps generated by SPARK-flow.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Let me define the root node of the mind map as Level=0.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distribution of nodes in the mind map</a:t>
            </a: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showed that the maximum number of nodes was at Level=2, </a:t>
            </a: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there were very few nodes at Level=3.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indicates that the mind maps generated by SPARK-flow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are like the one shown in the figure.</a:t>
            </a:r>
          </a:p>
          <a:p>
            <a:pPr algn="l"/>
            <a:r>
              <a:rPr lang="en-US" altLang="ja-JP" sz="1800" i="0" dirty="0">
                <a:effectLst/>
                <a:latin typeface="Arial" panose="020B0604020202020204" pitchFamily="34" charset="0"/>
              </a:rPr>
              <a:t>[19:47]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396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compared the embedding vectors of Level 1 nodes across rounds.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cosine similarity between the most similar nodes averaged 0.99.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was also observed that the content of the Level 1 nodes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remained consistent throughout the rounds.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consistency can be attributed to the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strategy employed by the MA, </a:t>
            </a: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which involves using previous mind maps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maintain the structure of Level 1 nodes.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experiments suggest that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method helps maintain the quality of ideas across rounds.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This approach offers the advantage of providing users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 organized information that remains relatively unchanged,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making it easier to grasp.</a:t>
            </a:r>
          </a:p>
          <a:p>
            <a:pPr algn="l"/>
            <a:r>
              <a:rPr lang="en-US" altLang="ja-JP" sz="1800" i="0" dirty="0">
                <a:effectLst/>
                <a:latin typeface="Arial" panose="020B0604020202020204" pitchFamily="34" charset="0"/>
              </a:rPr>
              <a:t>[20:34]</a:t>
            </a:r>
            <a:endParaRPr lang="en-US" altLang="ja-JP" sz="18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920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this analysis, we examine the relationship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between the structure of a mind map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the similarity between nodes.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calculate the similarity between nodes,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obtained "text embedding vectors" for each node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the Universal Sentence Encoder,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then compared the cos similarity of these embedding vectors.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When focusing on "parent nodes", the similarity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increases at higher levels of "same parent" nodes,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decreases among nodes with different parents.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suggests that combinations of nodes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 the same "parent node" represent "similar concepts",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while those with different parent nodes combine distant concepts.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structural and conceptual relationships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within these MMs likely contribute to creative idea generation.</a:t>
            </a:r>
            <a:endParaRPr kumimoji="1" lang="en-US" altLang="ja-JP" dirty="0"/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[21:24]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093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We examine how mind maps reduce users</a:t>
            </a:r>
            <a:r>
              <a:rPr lang="en-US" altLang="ja-JP" b="0" i="0" dirty="0">
                <a:effectLst/>
                <a:highlight>
                  <a:srgbClr val="0D0D0D"/>
                </a:highlight>
                <a:latin typeface="Söhne Mono"/>
              </a:rPr>
              <a:t>' cognitive load, </a:t>
            </a:r>
          </a:p>
          <a:p>
            <a:r>
              <a:rPr lang="en-US" altLang="ja-JP" b="0" i="0" dirty="0">
                <a:effectLst/>
                <a:highlight>
                  <a:srgbClr val="0D0D0D"/>
                </a:highlight>
                <a:latin typeface="Söhne Mono"/>
              </a:rPr>
              <a:t>looking at more than their structure.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</a:t>
            </a:r>
          </a:p>
          <a:p>
            <a:br>
              <a:rPr lang="en-US" altLang="ja-JP" dirty="0"/>
            </a:b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Specifically, we analyze the # of tokens and nouns </a:t>
            </a:r>
          </a:p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to assess how many different concepts are present.</a:t>
            </a:r>
          </a:p>
          <a:p>
            <a:endParaRPr kumimoji="1"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From the token perspective, </a:t>
            </a:r>
          </a:p>
          <a:p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consists of 200 tokens,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while the mind map can be kept to around 80 tokens. </a:t>
            </a:r>
          </a:p>
          <a:p>
            <a:endParaRPr kumimoji="1"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Additionally, in the case of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</a:t>
            </a:r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trying to grasp all opinions would result in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 increase of 200-300 tokens per round,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reaching approximately 800 tokens in the third round.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contrast, the mind map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keeps the increase to about 10 tokens per round,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even as the number of rounds increases.</a:t>
            </a:r>
          </a:p>
          <a:p>
            <a:pPr algn="l"/>
            <a:r>
              <a:rPr lang="en-US" altLang="ja-JP" sz="1800" i="0" dirty="0">
                <a:effectLst/>
                <a:latin typeface="Arial" panose="020B0604020202020204" pitchFamily="34" charset="0"/>
              </a:rPr>
              <a:t>[22:25]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877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Furthermore, when examining the overlap of nouns between rounds,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mind map has fewer overlaps compared to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suggests that the mind map controls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rapid increase in token count by removing overlaps.</a:t>
            </a:r>
          </a:p>
          <a:p>
            <a:pPr algn="l"/>
            <a:r>
              <a:rPr lang="en-US" altLang="ja-JP" sz="1800" i="0" dirty="0">
                <a:effectLst/>
                <a:latin typeface="Arial" panose="020B0604020202020204" pitchFamily="34" charset="0"/>
              </a:rPr>
              <a:t>[22:42]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372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the mind map [may] fail to include new concepts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present in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to control the token count increase. 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Therefore, analyzing the # of nouns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that did not appear until the previous round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reveals a proportional relationship between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RawOpinion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and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MindMap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. </a:t>
            </a:r>
          </a:p>
          <a:p>
            <a:br>
              <a:rPr lang="en-US" altLang="ja-JP" dirty="0"/>
            </a:b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This indicates that eliminating duplicates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from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</a:t>
            </a:r>
            <a:r>
              <a:rPr lang="en-US" altLang="ja-JP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RawOpinion</a:t>
            </a:r>
            <a:endParaRPr lang="en-US" altLang="ja-JP" b="0" i="0" dirty="0">
              <a:solidFill>
                <a:srgbClr val="FFFFFF"/>
              </a:solidFill>
              <a:effectLst/>
              <a:highlight>
                <a:srgbClr val="0D0D0D"/>
              </a:highlight>
              <a:latin typeface="Söhne Mono"/>
            </a:endParaRPr>
          </a:p>
          <a:p>
            <a:r>
              <a:rPr lang="en-US" altLang="ja-JP" b="0" i="0" dirty="0">
                <a:solidFill>
                  <a:srgbClr val="E9950C"/>
                </a:solidFill>
                <a:effectLst/>
                <a:highlight>
                  <a:srgbClr val="0D0D0D"/>
                </a:highlight>
                <a:latin typeface="Söhne Mono"/>
              </a:rPr>
              <a:t>and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choosing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key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elements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in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the reflection phase</a:t>
            </a:r>
          </a:p>
          <a:p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leads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to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the addition </a:t>
            </a:r>
            <a:r>
              <a:rPr lang="en-US" altLang="ja-JP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Söhne Mono"/>
              </a:rPr>
              <a:t>of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</a:t>
            </a:r>
            <a:r>
              <a:rPr lang="en-US" altLang="ja-JP" b="0" i="0" dirty="0">
                <a:solidFill>
                  <a:srgbClr val="E9950C"/>
                </a:solidFill>
                <a:effectLst/>
                <a:highlight>
                  <a:srgbClr val="0D0D0D"/>
                </a:highlight>
                <a:latin typeface="Söhne Mono"/>
              </a:rPr>
              <a:t>new</a:t>
            </a:r>
            <a:r>
              <a:rPr lang="en-US" altLang="ja-JP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Söhne Mono"/>
              </a:rPr>
              <a:t> concepts.</a:t>
            </a: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[23:15]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540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Several systems have been developed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address the limited diversity often found in individual idea generation.</a:t>
            </a:r>
          </a:p>
          <a:p>
            <a:endParaRPr lang="ja-JP" altLang="en-US"/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system called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InspirationWall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stimulates user creativity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by presenting keywords related to their utterances.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this feedback depends on the user's speech,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making it difficult for users who do not have specific ideas.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Utilizing cloud-based methods can minimize dependency on specific user actions. </a:t>
            </a: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these systems encounter difficulties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such as diverging of discussions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insufficient support for integrating the discussions into concrete ideas.</a:t>
            </a:r>
            <a:endParaRPr kumimoji="1" lang="en-US" altLang="ja-JP" dirty="0"/>
          </a:p>
          <a:p>
            <a:r>
              <a:rPr kumimoji="1" lang="en-US" altLang="ja-JP" dirty="0"/>
              <a:t>[2:10]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545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our future work, we are considering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enhancing the interaction between agents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RL to generate more creative ideas.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plan to {{explicitly}} define the relationships between debater agents as a graph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utilize GNNs to learn about opinions, references, and interactions. </a:t>
            </a:r>
            <a:b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b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Additionally, we will conduct user evaluations of SPARKIT.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analysis will include studying the actual interactions between users and agents,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as well as assessing the creativity of the generated ideas.</a:t>
            </a:r>
            <a:endParaRPr kumimoji="1"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[24:06]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542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this research, we developed SPARKIT and designed the SPARK-flow.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SPARKIT employs a multi-agent system based on LLMs,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coordinates through SPARK-flow to boost creative idea generation for users.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[Our comparison of communication methods among agents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demonstrated that assigning roles to DAs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leads to greater creativity in group discussions compared to individual thinking.]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[Furthermore, representing discussion content in mind maps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allows for the structural visualization of relationships between concepts.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approach reduces users' cognitive load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contributes to the creativity of the generated ideas.]</a:t>
            </a:r>
          </a:p>
          <a:p>
            <a:pPr algn="l"/>
            <a:r>
              <a:rPr lang="en-US" altLang="ja-JP" sz="1800" i="0" dirty="0">
                <a:effectLst/>
                <a:latin typeface="Arial" panose="020B0604020202020204" pitchFamily="34" charset="0"/>
              </a:rPr>
              <a:t>[24:46]</a:t>
            </a:r>
          </a:p>
          <a:p>
            <a:pPr algn="l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679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3681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945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1422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574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Mind maps are utilized as tools to enhance efficiency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group discussions and individual ideation.</a:t>
            </a:r>
          </a:p>
          <a:p>
            <a:endParaRPr kumimoji="1"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 mind map places a central theme or keyword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at its core, branching out into related keywords.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By structuring thoughts in this manner,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is possible to organize ideas systematically.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is claimed that using mind maps for idea generation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not only increases the quantity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but also improves the quality of ideas.</a:t>
            </a:r>
            <a:endParaRPr kumimoji="1"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kumimoji="1" lang="en-US" altLang="ja-JP" dirty="0"/>
              <a:t>[2:42]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1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generate creative ideas,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it's effective to combine different concepts.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For instance, by integrating voice recognition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 a combination of speakers and the internet,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can create an idea of smart speaker.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Additionally, combining concepts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from different domains can also be effective.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For example, by applying the shape of a bird to the design of a car,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can reduce air resistance of car.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Understanding concept relationships is essential. </a:t>
            </a: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Direct relationships are straightforward, such as birds and flying.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it's the combination of indirect relationships that often leads to more creative ideas.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By exploring these less obvious links, we can achieve innovative solutions.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is why combining concepts from different domains is so effective.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Using mind maps facilitates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visualization of these concept relationships,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making it easier to combine them.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transforming these combinations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into concrete ideas is not straightforward,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which is why support in this process is crucial.</a:t>
            </a:r>
            <a:endParaRPr lang="en-US" altLang="ja-JP" dirty="0"/>
          </a:p>
          <a:p>
            <a:r>
              <a:rPr lang="en-US" altLang="ja-JP" dirty="0"/>
              <a:t>[3:55]</a:t>
            </a:r>
          </a:p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26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According to existing research,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iterating on ideas can enhance their creativity.</a:t>
            </a: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Iterative means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creating a prototype, receiving feedback, and then revising based on that feedback.</a:t>
            </a:r>
          </a:p>
          <a:p>
            <a:endParaRPr lang="en-US" altLang="ja-JP" dirty="0"/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According to Dow et al.,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groups that engaged in iterative processes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demonstrated higher performance compared to those that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created prototypes only once.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Additionally, </a:t>
            </a:r>
            <a:r>
              <a:rPr lang="en-US" altLang="ja-JP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Benedek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et al. suggest that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highly creative individuals exhibit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high fluency in associative thinking.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studies imply “association” and “iteration”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are important in creative idea generation.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processes transform the combination of concepts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into more indirect relationships.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in individual idea generation,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feedbacks on created ideas are not available.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Moreover, since idea generation relies on individual knowledge,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can be challenging to iteratively improve ideas.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Therefore, support that encourages users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generate many associations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provides feedback on them is necessary.</a:t>
            </a:r>
            <a:endParaRPr lang="en-US" altLang="ja-JP" dirty="0"/>
          </a:p>
          <a:p>
            <a:r>
              <a:rPr lang="en-US" altLang="ja-JP" dirty="0"/>
              <a:t>[05:06]</a:t>
            </a:r>
          </a:p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9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this research, we propose SPARKIT,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 mind map-based idea generation support system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designed to address the challenges in idea creation.</a:t>
            </a:r>
          </a:p>
          <a:p>
            <a:endParaRPr lang="en-US" altLang="ja-JP" dirty="0"/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SPARKIT incorporates two types of agents based on LLMs: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Debater Agents and a Moderator Agent. </a:t>
            </a:r>
          </a:p>
          <a:p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Each DA, having a unique personality like an architect,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presents opinions based on their specific roles.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approach addresses the issue of lack of diversity in opinions,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which is common in individual idea generation. </a:t>
            </a:r>
          </a:p>
          <a:p>
            <a:endParaRPr lang="en-US" altLang="ja-JP" dirty="0"/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presenting opinions from multiple DA simultaneously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can overwhelm users, especially as the number of agents increases.</a:t>
            </a:r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solve this problem, the MA organizes the discussion into a mind map,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making it easier for users to comprehend the content.</a:t>
            </a:r>
            <a:br>
              <a:rPr lang="en-US" altLang="ja-JP" dirty="0"/>
            </a:br>
            <a:endParaRPr lang="en-US" altLang="ja-JP" dirty="0"/>
          </a:p>
          <a:p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Users can edit and evaluate the generated mind maps, </a:t>
            </a:r>
          </a:p>
          <a:p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allowing them to collaboratively generate ideas with the agents.</a:t>
            </a: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[06:11]</a:t>
            </a:r>
          </a:p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7841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Let me demonstrate how SPARKIT works.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First, the user inputs a theme they intend to address.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For example ”planning ideal cafe”.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triggers the SPARKIT to presents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more specific themes related to the given theme.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Once a theme is selected,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DAs will generate a mind map to present their opinions.</a:t>
            </a:r>
          </a:p>
          <a:p>
            <a:r>
              <a:rPr lang="en-US" altLang="ja-JP" sz="1800" i="0" dirty="0">
                <a:effectLst/>
                <a:latin typeface="Arial" panose="020B0604020202020204" pitchFamily="34" charset="0"/>
              </a:rPr>
              <a:t>[06:37]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446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this research, we design a methodology called SPARK-flow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facilitate multi-agent debates for generating creative ideas.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SPARK-flow consists of three distinct stages: </a:t>
            </a:r>
          </a:p>
          <a:p>
            <a:pPr algn="l"/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1</a:t>
            </a:r>
            <a:r>
              <a:rPr lang="en-US" altLang="ja-JP" b="0" i="0" baseline="3000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st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 stage is the Setup Stage:</a:t>
            </a:r>
            <a:b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where participants in the debate are determined;</a:t>
            </a:r>
          </a:p>
          <a:p>
            <a:pPr algn="l"/>
            <a:b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2</a:t>
            </a:r>
            <a:r>
              <a:rPr lang="en-US" altLang="ja-JP" b="0" i="0" baseline="3000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nd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stage is the Discussion Stage:</a:t>
            </a:r>
            <a:b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where each agent presents their opinions;</a:t>
            </a:r>
          </a:p>
          <a:p>
            <a:pPr algn="l"/>
            <a:b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ja-JP" altLang="en-US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★</a:t>
            </a: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and the final stage is Idea Generation Stage:</a:t>
            </a:r>
            <a:b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where ideas are formulated based on the discussions.</a:t>
            </a:r>
          </a:p>
          <a:p>
            <a:pPr algn="l"/>
            <a:endParaRPr lang="en-US" altLang="ja-JP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By repeating the Discussion Stage,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interaction among multiple agents is facilitated, </a:t>
            </a:r>
          </a:p>
          <a:p>
            <a:pPr algn="l"/>
            <a:r>
              <a:rPr lang="en-US" altLang="ja-JP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thereby enhancing the potential for creative ideas.</a:t>
            </a:r>
            <a:br>
              <a:rPr lang="en-US" altLang="ja-JP" dirty="0"/>
            </a:br>
            <a:r>
              <a:rPr lang="en-US" altLang="ja-JP" sz="1800" i="0" dirty="0">
                <a:effectLst/>
                <a:latin typeface="Arial" panose="020B0604020202020204" pitchFamily="34" charset="0"/>
              </a:rPr>
              <a:t>[07:17]</a:t>
            </a:r>
          </a:p>
          <a:p>
            <a:pPr algn="l"/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A420A-BDF0-4775-9670-07D3BFB5E94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37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24000" y="2570163"/>
            <a:ext cx="9144000" cy="2387600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発表の内容と構成が想像できる</a:t>
            </a:r>
            <a:br>
              <a:rPr kumimoji="1" lang="en-US" altLang="ja-JP" dirty="0"/>
            </a:br>
            <a:r>
              <a:rPr kumimoji="1" lang="ja-JP" altLang="en-US" dirty="0"/>
              <a:t>発表題目をここに書く．</a:t>
            </a:r>
            <a:br>
              <a:rPr kumimoji="1" lang="en-US" altLang="ja-JP" dirty="0"/>
            </a:br>
            <a:r>
              <a:rPr kumimoji="1" lang="ja-JP" altLang="en-US" dirty="0"/>
              <a:t>単語の途中で改行しない．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10163"/>
            <a:ext cx="9144000" cy="561975"/>
          </a:xfrm>
        </p:spPr>
        <p:txBody>
          <a:bodyPr>
            <a:noAutofit/>
          </a:bodyPr>
          <a:lstStyle>
            <a:lvl1pPr marL="0" indent="0" algn="l">
              <a:buNone/>
              <a:defRPr sz="3600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発表者名</a:t>
            </a:r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740400"/>
            <a:ext cx="9144000" cy="469900"/>
          </a:xfrm>
        </p:spPr>
        <p:txBody>
          <a:bodyPr/>
          <a:lstStyle>
            <a:lvl1pPr marL="0" indent="0" algn="l">
              <a:buNone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身分や所属など．関連する</a:t>
            </a:r>
            <a:r>
              <a:rPr kumimoji="1" lang="en-US" altLang="ja-JP" dirty="0"/>
              <a:t>SNS</a:t>
            </a:r>
            <a:r>
              <a:rPr kumimoji="1" lang="ja-JP" altLang="en-US" dirty="0"/>
              <a:t>アカウントなども．</a:t>
            </a:r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0" y="5029200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8420098" y="152399"/>
            <a:ext cx="3594101" cy="378541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会議名と日程を書いておく</a:t>
            </a:r>
          </a:p>
        </p:txBody>
      </p:sp>
      <p:sp>
        <p:nvSpPr>
          <p:cNvPr id="17" name="図プレースホルダー 16"/>
          <p:cNvSpPr>
            <a:spLocks noGrp="1"/>
          </p:cNvSpPr>
          <p:nvPr>
            <p:ph type="pic" sz="quarter" idx="13" hasCustomPrompt="1"/>
          </p:nvPr>
        </p:nvSpPr>
        <p:spPr>
          <a:xfrm>
            <a:off x="1523999" y="647700"/>
            <a:ext cx="9144000" cy="18415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kumimoji="1" lang="ja-JP" altLang="en-US" dirty="0"/>
              <a:t>題目の説明の助けになる図や動画があれば載せる．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59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パラグラフ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8800" y="1015999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話題について伝えるべきメッセージ（問いの答え）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58800" y="2013155"/>
            <a:ext cx="11099800" cy="4572000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</a:lstStyle>
          <a:p>
            <a:pPr lvl="0"/>
            <a:r>
              <a:rPr kumimoji="1" lang="ja-JP" altLang="en-US" dirty="0"/>
              <a:t>メッセージの補足説明（根拠／解説／具体例）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</a:t>
            </a:r>
            <a:r>
              <a:rPr kumimoji="1" lang="en-US" altLang="ja-JP" dirty="0"/>
              <a:t>=</a:t>
            </a:r>
            <a:r>
              <a:rPr kumimoji="1" lang="ja-JP" altLang="en-US" dirty="0"/>
              <a:t>論点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8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カ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6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AF030-86AC-4BA0-B9C6-3243C593BCFC}" type="datetimeFigureOut">
              <a:rPr kumimoji="1" lang="ja-JP" altLang="en-US" smtClean="0"/>
              <a:t>2024/5/3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4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6088" indent="-446088" algn="l" defTabSz="914400" rtl="0" eaLnBrk="1" latinLnBrk="0" hangingPunct="1">
        <a:lnSpc>
          <a:spcPct val="110000"/>
        </a:lnSpc>
        <a:spcBef>
          <a:spcPts val="1800"/>
        </a:spcBef>
        <a:buClr>
          <a:schemeClr val="accent4"/>
        </a:buClr>
        <a:buFont typeface="Wingdings" panose="05000000000000000000" pitchFamily="2" charset="2"/>
        <a:buChar char="l"/>
        <a:defRPr kumimoji="1" sz="2800" b="1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898525" indent="-441325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252538" indent="-338138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706563" indent="-3349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151063" indent="-3222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6F0535-4030-4C35-945F-92B453107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304" y="1612010"/>
            <a:ext cx="11158331" cy="2387600"/>
          </a:xfrm>
        </p:spPr>
        <p:txBody>
          <a:bodyPr/>
          <a:lstStyle/>
          <a:p>
            <a:r>
              <a:rPr lang="en-US" altLang="ja-JP" sz="5400" dirty="0"/>
              <a:t>SPARKIT:</a:t>
            </a:r>
            <a:br>
              <a:rPr lang="en-US" altLang="ja-JP" sz="5400" dirty="0"/>
            </a:br>
            <a:r>
              <a:rPr lang="en-US" altLang="ja-JP" sz="5400" dirty="0"/>
              <a:t>A Mind Map-Based MAS </a:t>
            </a:r>
            <a:br>
              <a:rPr lang="en-US" altLang="ja-JP" sz="5400" dirty="0"/>
            </a:br>
            <a:r>
              <a:rPr lang="en-US" altLang="ja-JP" sz="5400" dirty="0"/>
              <a:t>for Idea Generation Support</a:t>
            </a:r>
            <a:endParaRPr kumimoji="1" lang="ja-JP" altLang="en-US" sz="54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2FD679A-CDD2-4005-984B-113143E13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04" y="6085165"/>
            <a:ext cx="9144000" cy="561975"/>
          </a:xfrm>
        </p:spPr>
        <p:txBody>
          <a:bodyPr/>
          <a:lstStyle/>
          <a:p>
            <a:r>
              <a:rPr lang="en-US" altLang="ja-JP" sz="2800" dirty="0"/>
              <a:t>Masaki Ishizaka</a:t>
            </a:r>
            <a:r>
              <a:rPr kumimoji="1" lang="en-US" altLang="ja-JP" sz="2800" baseline="30000" dirty="0"/>
              <a:t>1</a:t>
            </a:r>
            <a:r>
              <a:rPr kumimoji="1" lang="en-US" altLang="ja-JP" sz="2800" dirty="0"/>
              <a:t>  Akihito Taya</a:t>
            </a:r>
            <a:r>
              <a:rPr kumimoji="1" lang="en-US" altLang="ja-JP" sz="2800" baseline="30000" dirty="0"/>
              <a:t>2</a:t>
            </a:r>
            <a:r>
              <a:rPr kumimoji="1" lang="en-US" altLang="ja-JP" sz="2800" dirty="0"/>
              <a:t>  </a:t>
            </a:r>
            <a:r>
              <a:rPr kumimoji="1" lang="en-US" altLang="ja-JP" sz="2800" dirty="0" err="1"/>
              <a:t>Yoshito</a:t>
            </a:r>
            <a:r>
              <a:rPr kumimoji="1" lang="en-US" altLang="ja-JP" sz="2800" dirty="0"/>
              <a:t> Tobe</a:t>
            </a:r>
            <a:r>
              <a:rPr kumimoji="1" lang="en-US" altLang="ja-JP" sz="2800" baseline="30000" dirty="0"/>
              <a:t>1</a:t>
            </a:r>
            <a:endParaRPr kumimoji="1" lang="ja-JP" altLang="en-US" sz="2800" baseline="3000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08FD74-8A95-4CC4-8A3E-A416E77C6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7305" y="4052190"/>
            <a:ext cx="3594101" cy="378541"/>
          </a:xfrm>
        </p:spPr>
        <p:txBody>
          <a:bodyPr/>
          <a:lstStyle/>
          <a:p>
            <a:r>
              <a:rPr kumimoji="1" lang="en-US" altLang="ja-JP" dirty="0"/>
              <a:t>6</a:t>
            </a:r>
            <a:r>
              <a:rPr kumimoji="1" lang="en-US" altLang="ja-JP" baseline="30000" dirty="0"/>
              <a:t>th</a:t>
            </a:r>
            <a:r>
              <a:rPr kumimoji="1" lang="en-US" altLang="ja-JP" dirty="0"/>
              <a:t> of May, 2024</a:t>
            </a:r>
            <a:endParaRPr kumimoji="1" lang="ja-JP" altLang="en-US" dirty="0"/>
          </a:p>
        </p:txBody>
      </p:sp>
      <p:sp>
        <p:nvSpPr>
          <p:cNvPr id="4" name="テキスト プレースホルダー 4">
            <a:extLst>
              <a:ext uri="{FF2B5EF4-FFF2-40B4-BE49-F238E27FC236}">
                <a16:creationId xmlns:a16="http://schemas.microsoft.com/office/drawing/2014/main" id="{932A3EE1-89F9-3241-24FE-067C32FEEDCE}"/>
              </a:ext>
            </a:extLst>
          </p:cNvPr>
          <p:cNvSpPr txBox="1">
            <a:spLocks/>
          </p:cNvSpPr>
          <p:nvPr/>
        </p:nvSpPr>
        <p:spPr>
          <a:xfrm>
            <a:off x="687304" y="4446819"/>
            <a:ext cx="3773860" cy="3785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kumimoji="1" sz="2000" b="1" kern="12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+mn-cs"/>
              </a:defRPr>
            </a:lvl1pPr>
            <a:lvl2pPr marL="898525" indent="-441325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2538" indent="-338138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06563" indent="-334963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51063" indent="-322263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EMAS 2024</a:t>
            </a:r>
            <a:endParaRPr lang="ja-JP" altLang="en-US" dirty="0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4D1261A1-D0E9-275B-5347-67909B8BEBFC}"/>
              </a:ext>
            </a:extLst>
          </p:cNvPr>
          <p:cNvSpPr txBox="1">
            <a:spLocks/>
          </p:cNvSpPr>
          <p:nvPr/>
        </p:nvSpPr>
        <p:spPr>
          <a:xfrm>
            <a:off x="687304" y="5101736"/>
            <a:ext cx="8054914" cy="7070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accent4"/>
              </a:buClr>
              <a:buFont typeface="Wingdings" panose="05000000000000000000" pitchFamily="2" charset="2"/>
              <a:buNone/>
              <a:defRPr kumimoji="1" sz="2000" b="1" kern="12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+mn-cs"/>
              </a:defRPr>
            </a:lvl1pPr>
            <a:lvl2pPr marL="898525" indent="-441325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2538" indent="-338138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06563" indent="-334963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51063" indent="-322263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altLang="ja-JP" sz="2800" dirty="0"/>
              <a:t>1 Grad. Sch. Aoyama </a:t>
            </a:r>
            <a:r>
              <a:rPr lang="en-US" altLang="ja-JP" sz="2800" dirty="0" err="1"/>
              <a:t>Gakuin</a:t>
            </a:r>
            <a:r>
              <a:rPr lang="en-US" altLang="ja-JP" sz="2800" dirty="0"/>
              <a:t> University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altLang="ja-JP" sz="2800" dirty="0"/>
              <a:t>2 The University of Tokyo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46139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1BB673D-C9CE-831B-DCA2-246359115860}"/>
              </a:ext>
            </a:extLst>
          </p:cNvPr>
          <p:cNvSpPr/>
          <p:nvPr/>
        </p:nvSpPr>
        <p:spPr>
          <a:xfrm>
            <a:off x="6293086" y="2531375"/>
            <a:ext cx="5555631" cy="415615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A808E6E-E4BD-C4ED-273B-55C98E32037D}"/>
              </a:ext>
            </a:extLst>
          </p:cNvPr>
          <p:cNvSpPr/>
          <p:nvPr/>
        </p:nvSpPr>
        <p:spPr>
          <a:xfrm>
            <a:off x="308503" y="2531374"/>
            <a:ext cx="5871986" cy="415615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SPARK-flow</a:t>
            </a:r>
            <a:r>
              <a:rPr kumimoji="1" lang="ja-JP" altLang="en-US"/>
              <a:t>：</a:t>
            </a:r>
            <a:r>
              <a:rPr kumimoji="1" lang="en-US" altLang="ja-JP" dirty="0"/>
              <a:t>Setup Stage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Method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D830CE-6BD6-6A5D-DCDA-5C65D58C2707}"/>
              </a:ext>
            </a:extLst>
          </p:cNvPr>
          <p:cNvSpPr txBox="1"/>
          <p:nvPr/>
        </p:nvSpPr>
        <p:spPr>
          <a:xfrm>
            <a:off x="545348" y="3340513"/>
            <a:ext cx="5508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Generating 3 roles </a:t>
            </a:r>
            <a:r>
              <a:rPr lang="en-US" altLang="ja-JP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of</a:t>
            </a:r>
            <a:r>
              <a:rPr kumimoji="1" lang="en-US" altLang="ja-JP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Debater Agents</a:t>
            </a:r>
            <a:endParaRPr kumimoji="1" lang="ja-JP" altLang="en-US" sz="22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2A9BD89-D468-DA08-A5A8-622FAB1D1E25}"/>
              </a:ext>
            </a:extLst>
          </p:cNvPr>
          <p:cNvSpPr txBox="1"/>
          <p:nvPr/>
        </p:nvSpPr>
        <p:spPr>
          <a:xfrm>
            <a:off x="6468654" y="3258740"/>
            <a:ext cx="434926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Generating 3 evaluation criteria </a:t>
            </a:r>
            <a:br>
              <a:rPr kumimoji="1" lang="en-US" altLang="ja-JP" sz="22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kumimoji="1" lang="en-US" altLang="ja-JP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for assessing opinions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A343427D-2A83-2D47-A5FE-0D2A068DB3FD}"/>
              </a:ext>
            </a:extLst>
          </p:cNvPr>
          <p:cNvSpPr/>
          <p:nvPr/>
        </p:nvSpPr>
        <p:spPr>
          <a:xfrm>
            <a:off x="6486262" y="4184801"/>
            <a:ext cx="1139190" cy="493395"/>
          </a:xfrm>
          <a:prstGeom prst="roundRect">
            <a:avLst>
              <a:gd name="adj" fmla="val 21837"/>
            </a:avLst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en-US" altLang="ja-JP" sz="2200" dirty="0">
                <a:solidFill>
                  <a:schemeClr val="tx1"/>
                </a:solidFill>
              </a:rPr>
              <a:t>Culture</a:t>
            </a:r>
            <a:endParaRPr kumimoji="1" lang="ja-JP" altLang="en-US" sz="2200">
              <a:solidFill>
                <a:schemeClr val="tx1"/>
              </a:solidFill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39562001-3CB0-5E11-6A50-813DBEEF8652}"/>
              </a:ext>
            </a:extLst>
          </p:cNvPr>
          <p:cNvSpPr/>
          <p:nvPr/>
        </p:nvSpPr>
        <p:spPr>
          <a:xfrm>
            <a:off x="7748666" y="4184801"/>
            <a:ext cx="1532147" cy="493395"/>
          </a:xfrm>
          <a:prstGeom prst="roundRect">
            <a:avLst>
              <a:gd name="adj" fmla="val 21837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en-US" altLang="ja-JP" sz="2200" dirty="0">
                <a:solidFill>
                  <a:schemeClr val="tx1"/>
                </a:solidFill>
              </a:rPr>
              <a:t>Originality</a:t>
            </a:r>
            <a:endParaRPr kumimoji="1" lang="ja-JP" altLang="en-US" sz="2200">
              <a:solidFill>
                <a:schemeClr val="tx1"/>
              </a:solidFill>
            </a:endParaRPr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07C3D6B3-368A-3B44-19D2-490CDB0D83C6}"/>
              </a:ext>
            </a:extLst>
          </p:cNvPr>
          <p:cNvSpPr/>
          <p:nvPr/>
        </p:nvSpPr>
        <p:spPr>
          <a:xfrm>
            <a:off x="9381996" y="4184801"/>
            <a:ext cx="2249769" cy="493395"/>
          </a:xfrm>
          <a:prstGeom prst="roundRect">
            <a:avLst>
              <a:gd name="adj" fmla="val 21837"/>
            </a:avLst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kumimoji="1" lang="en-US" altLang="ja-JP" sz="2200" dirty="0">
                <a:solidFill>
                  <a:schemeClr val="tx1"/>
                </a:solidFill>
              </a:rPr>
              <a:t>Customer needs</a:t>
            </a:r>
            <a:endParaRPr kumimoji="1" lang="ja-JP" altLang="en-US" sz="2200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D4B22C2-96EC-AB99-9739-C08CBCC1FBE3}"/>
              </a:ext>
            </a:extLst>
          </p:cNvPr>
          <p:cNvSpPr txBox="1"/>
          <p:nvPr/>
        </p:nvSpPr>
        <p:spPr>
          <a:xfrm>
            <a:off x="545348" y="5780014"/>
            <a:ext cx="4953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Multiple roles</a:t>
            </a:r>
            <a:br>
              <a:rPr lang="en-US" altLang="ja-JP" sz="2400" b="1" dirty="0"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 sz="2400" b="1">
                <a:solidFill>
                  <a:schemeClr val="accent4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→</a:t>
            </a:r>
            <a:r>
              <a:rPr lang="en-US" altLang="ja-JP" sz="2400" b="1" dirty="0">
                <a:solidFill>
                  <a:schemeClr val="accent4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</a:t>
            </a:r>
            <a:r>
              <a:rPr lang="en-US" altLang="ja-JP" sz="2400" b="1" dirty="0">
                <a:solidFill>
                  <a:schemeClr val="accent4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rovide diverse perspectives 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D6DD97B-643E-1226-8860-E624697745C8}"/>
              </a:ext>
            </a:extLst>
          </p:cNvPr>
          <p:cNvSpPr txBox="1"/>
          <p:nvPr/>
        </p:nvSpPr>
        <p:spPr>
          <a:xfrm>
            <a:off x="6426287" y="5841076"/>
            <a:ext cx="5742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Retaining opinions </a:t>
            </a:r>
          </a:p>
          <a:p>
            <a:r>
              <a:rPr kumimoji="1"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expected to foster creative ideas.</a:t>
            </a:r>
            <a:endParaRPr kumimoji="1" lang="ja-JP" altLang="en-US" sz="24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24BDD6F-072E-27BD-848E-FFC92DE94D0D}"/>
              </a:ext>
            </a:extLst>
          </p:cNvPr>
          <p:cNvSpPr txBox="1"/>
          <p:nvPr/>
        </p:nvSpPr>
        <p:spPr>
          <a:xfrm>
            <a:off x="500614" y="1829424"/>
            <a:ext cx="1936749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+mj-ea"/>
                <a:ea typeface="+mj-ea"/>
              </a:rPr>
              <a:t>Background</a:t>
            </a:r>
            <a:endParaRPr kumimoji="1" lang="ja-JP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783CE92-991A-2C7A-513E-7297D678ADD1}"/>
              </a:ext>
            </a:extLst>
          </p:cNvPr>
          <p:cNvSpPr txBox="1"/>
          <p:nvPr/>
        </p:nvSpPr>
        <p:spPr>
          <a:xfrm>
            <a:off x="2495549" y="1862707"/>
            <a:ext cx="820449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dirty="0">
                <a:latin typeface="+mn-ea"/>
              </a:rPr>
              <a:t>Participants and policies influence the Creation </a:t>
            </a:r>
            <a:r>
              <a:rPr lang="en-US" altLang="ja-JP" sz="2400" dirty="0">
                <a:latin typeface="+mn-ea"/>
              </a:rPr>
              <a:t>of Ideas.</a:t>
            </a:r>
            <a:endParaRPr kumimoji="1" lang="ja-JP" altLang="en-US" sz="2400">
              <a:latin typeface="+mn-ea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F5DFD9A-A392-CAC9-102B-1C81ED72399D}"/>
              </a:ext>
            </a:extLst>
          </p:cNvPr>
          <p:cNvGrpSpPr/>
          <p:nvPr/>
        </p:nvGrpSpPr>
        <p:grpSpPr>
          <a:xfrm>
            <a:off x="554301" y="3861412"/>
            <a:ext cx="2318398" cy="1846470"/>
            <a:chOff x="727896" y="4123139"/>
            <a:chExt cx="2318398" cy="1846470"/>
          </a:xfrm>
        </p:grpSpPr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36DB56F2-934D-FA7A-8E5F-735FE81CB26B}"/>
                </a:ext>
              </a:extLst>
            </p:cNvPr>
            <p:cNvSpPr/>
            <p:nvPr/>
          </p:nvSpPr>
          <p:spPr>
            <a:xfrm>
              <a:off x="727896" y="4798261"/>
              <a:ext cx="2318398" cy="522000"/>
            </a:xfrm>
            <a:prstGeom prst="roundRect">
              <a:avLst>
                <a:gd name="adj" fmla="val 21837"/>
              </a:avLst>
            </a:prstGeom>
            <a:solidFill>
              <a:srgbClr val="DC51A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200" dirty="0">
                  <a:solidFill>
                    <a:schemeClr val="tx1"/>
                  </a:solidFill>
                </a:rPr>
                <a:t>Cafe Owner</a:t>
              </a:r>
              <a:endParaRPr kumimoji="1" lang="ja-JP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C14077E3-1AAB-2871-2E45-8A60286248BC}"/>
                </a:ext>
              </a:extLst>
            </p:cNvPr>
            <p:cNvSpPr/>
            <p:nvPr/>
          </p:nvSpPr>
          <p:spPr>
            <a:xfrm>
              <a:off x="727896" y="5447609"/>
              <a:ext cx="2318398" cy="522000"/>
            </a:xfrm>
            <a:prstGeom prst="roundRect">
              <a:avLst>
                <a:gd name="adj" fmla="val 21837"/>
              </a:avLst>
            </a:prstGeom>
            <a:solidFill>
              <a:srgbClr val="DC51A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200" dirty="0">
                  <a:solidFill>
                    <a:schemeClr val="tx1"/>
                  </a:solidFill>
                </a:rPr>
                <a:t>Marketer</a:t>
              </a:r>
              <a:endParaRPr kumimoji="1" lang="ja-JP" altLang="en-US" sz="2200">
                <a:solidFill>
                  <a:schemeClr val="tx1"/>
                </a:solidFill>
              </a:endParaRPr>
            </a:p>
          </p:txBody>
        </p:sp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84716DD9-34B8-B550-DFD5-81A33B7DA8FF}"/>
                </a:ext>
              </a:extLst>
            </p:cNvPr>
            <p:cNvSpPr/>
            <p:nvPr/>
          </p:nvSpPr>
          <p:spPr>
            <a:xfrm>
              <a:off x="727896" y="4123139"/>
              <a:ext cx="2318398" cy="522000"/>
            </a:xfrm>
            <a:prstGeom prst="roundRect">
              <a:avLst>
                <a:gd name="adj" fmla="val 21837"/>
              </a:avLst>
            </a:prstGeom>
            <a:solidFill>
              <a:srgbClr val="DC51A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kumimoji="1" lang="en-US" altLang="ja-JP" sz="2200" dirty="0">
                  <a:solidFill>
                    <a:schemeClr val="tx1"/>
                  </a:solidFill>
                </a:rPr>
                <a:t>Interior Designer</a:t>
              </a:r>
              <a:endParaRPr kumimoji="1" lang="ja-JP" altLang="en-US" sz="22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9FE7C14-92F2-F85E-306F-8F012750D533}"/>
              </a:ext>
            </a:extLst>
          </p:cNvPr>
          <p:cNvGrpSpPr/>
          <p:nvPr/>
        </p:nvGrpSpPr>
        <p:grpSpPr>
          <a:xfrm>
            <a:off x="2869540" y="4486697"/>
            <a:ext cx="3260268" cy="1283034"/>
            <a:chOff x="3043135" y="4748424"/>
            <a:chExt cx="3260268" cy="1283034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F152F7F8-6131-5DC5-8E8C-0726C6462B29}"/>
                </a:ext>
              </a:extLst>
            </p:cNvPr>
            <p:cNvSpPr txBox="1"/>
            <p:nvPr/>
          </p:nvSpPr>
          <p:spPr>
            <a:xfrm>
              <a:off x="3073591" y="4748424"/>
              <a:ext cx="117371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In-store</a:t>
              </a:r>
              <a:endParaRPr lang="ja-JP" altLang="en-US" sz="2000" b="1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9D1F6F58-7D48-BA0C-D06D-545129A11D95}"/>
                </a:ext>
              </a:extLst>
            </p:cNvPr>
            <p:cNvSpPr txBox="1"/>
            <p:nvPr/>
          </p:nvSpPr>
          <p:spPr>
            <a:xfrm>
              <a:off x="3073591" y="5406582"/>
              <a:ext cx="119936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0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Outdoor</a:t>
              </a:r>
              <a:endParaRPr lang="ja-JP" altLang="en-US" sz="2000" b="1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A59C8DD-C5B4-B62E-53B0-B5A17812162F}"/>
                </a:ext>
              </a:extLst>
            </p:cNvPr>
            <p:cNvSpPr txBox="1"/>
            <p:nvPr/>
          </p:nvSpPr>
          <p:spPr>
            <a:xfrm>
              <a:off x="3043135" y="5067741"/>
              <a:ext cx="205697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1800" i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Customer Service</a:t>
              </a: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1C240129-B9C8-9065-BD3D-7E3420279153}"/>
                </a:ext>
              </a:extLst>
            </p:cNvPr>
            <p:cNvSpPr txBox="1"/>
            <p:nvPr/>
          </p:nvSpPr>
          <p:spPr>
            <a:xfrm>
              <a:off x="3045780" y="5662126"/>
              <a:ext cx="325762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i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Understanding of the Market</a:t>
              </a:r>
              <a:endParaRPr lang="ja-JP" altLang="en-US" i="1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FAD477E9-401B-F7B4-9032-C72652EA2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0" y="2633227"/>
            <a:ext cx="2966227" cy="51252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B5AF0FA-1D04-DB4B-F140-41E4F2EE9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4" y="2748063"/>
            <a:ext cx="2785925" cy="555795"/>
          </a:xfrm>
          <a:prstGeom prst="rect">
            <a:avLst/>
          </a:prstGeom>
        </p:spPr>
      </p:pic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FD4532F5-F5CA-1F36-AB95-47E1BF8D2305}"/>
              </a:ext>
            </a:extLst>
          </p:cNvPr>
          <p:cNvGrpSpPr/>
          <p:nvPr/>
        </p:nvGrpSpPr>
        <p:grpSpPr>
          <a:xfrm>
            <a:off x="6456259" y="4715378"/>
            <a:ext cx="5452321" cy="1088516"/>
            <a:chOff x="6456259" y="4715378"/>
            <a:chExt cx="5452321" cy="1088516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766F3E9-6EA8-C94A-2D2E-6F17ED4EBDDA}"/>
                </a:ext>
              </a:extLst>
            </p:cNvPr>
            <p:cNvSpPr txBox="1"/>
            <p:nvPr/>
          </p:nvSpPr>
          <p:spPr>
            <a:xfrm>
              <a:off x="6486262" y="4972897"/>
              <a:ext cx="542231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400" b="0" dirty="0">
                  <a:solidFill>
                    <a:schemeClr val="accent3"/>
                  </a:solidFill>
                  <a:effectLst/>
                  <a:latin typeface="Söhne"/>
                </a:rPr>
                <a:t>1. Design that incorporates local elements</a:t>
              </a:r>
            </a:p>
            <a:p>
              <a:r>
                <a:rPr lang="en-US" altLang="ja-JP" sz="2400" b="0" dirty="0">
                  <a:effectLst/>
                  <a:latin typeface="Söhne"/>
                </a:rPr>
                <a:t>2. Delicious food available </a:t>
              </a:r>
              <a:r>
                <a:rPr lang="en-US" altLang="ja-JP" sz="2400" b="0" dirty="0">
                  <a:solidFill>
                    <a:schemeClr val="accent1"/>
                  </a:solidFill>
                  <a:effectLst/>
                  <a:latin typeface="Söhne"/>
                </a:rPr>
                <a:t>(low priority)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F72C8BB-1CF7-0B25-D067-AA9A5972D145}"/>
                </a:ext>
              </a:extLst>
            </p:cNvPr>
            <p:cNvSpPr txBox="1"/>
            <p:nvPr/>
          </p:nvSpPr>
          <p:spPr>
            <a:xfrm>
              <a:off x="6456259" y="4715378"/>
              <a:ext cx="155523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1800" i="1" dirty="0">
                  <a:solidFill>
                    <a:schemeClr val="tx2"/>
                  </a:solidFill>
                </a:rPr>
                <a:t>Opinions(e.g.)</a:t>
              </a:r>
              <a:endParaRPr kumimoji="1" lang="ja-JP" altLang="en-US" sz="1800" i="1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66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Discussion Stage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Method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DC8702-5C98-64CC-914D-F54A53BD8D6F}"/>
              </a:ext>
            </a:extLst>
          </p:cNvPr>
          <p:cNvSpPr txBox="1"/>
          <p:nvPr/>
        </p:nvSpPr>
        <p:spPr>
          <a:xfrm>
            <a:off x="682694" y="1818882"/>
            <a:ext cx="1658692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+mj-ea"/>
                <a:ea typeface="+mj-ea"/>
              </a:rPr>
              <a:t>Objective</a:t>
            </a:r>
            <a:endParaRPr kumimoji="1" lang="ja-JP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E68CE6-C152-8FF2-2B78-6CB8C8D30DDA}"/>
              </a:ext>
            </a:extLst>
          </p:cNvPr>
          <p:cNvSpPr txBox="1"/>
          <p:nvPr/>
        </p:nvSpPr>
        <p:spPr>
          <a:xfrm>
            <a:off x="2425224" y="1848944"/>
            <a:ext cx="799129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dirty="0">
                <a:latin typeface="+mn-ea"/>
              </a:rPr>
              <a:t>To facilitate discussions among agents via mind maps.</a:t>
            </a:r>
            <a:endParaRPr kumimoji="1" lang="ja-JP" altLang="en-US" sz="2400"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4A0945C-DB86-ED3C-CB88-BA660CA64840}"/>
              </a:ext>
            </a:extLst>
          </p:cNvPr>
          <p:cNvSpPr txBox="1"/>
          <p:nvPr/>
        </p:nvSpPr>
        <p:spPr>
          <a:xfrm>
            <a:off x="2404191" y="2433719"/>
            <a:ext cx="9195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+mn-ea"/>
              </a:rPr>
              <a:t>Attempting to include all elements </a:t>
            </a:r>
            <a:r>
              <a:rPr kumimoji="1" lang="ja-JP" altLang="en-US" sz="2400">
                <a:latin typeface="+mn-ea"/>
              </a:rPr>
              <a:t>→</a:t>
            </a:r>
            <a:r>
              <a:rPr kumimoji="1" lang="en-US" altLang="ja-JP" sz="2400" dirty="0">
                <a:latin typeface="+mn-ea"/>
              </a:rPr>
              <a:t> Oversized mind map</a:t>
            </a:r>
            <a:endParaRPr kumimoji="1" lang="ja-JP" altLang="en-US" sz="2400">
              <a:latin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6789261-04AB-03F1-B340-0F67D09217A1}"/>
              </a:ext>
            </a:extLst>
          </p:cNvPr>
          <p:cNvSpPr txBox="1"/>
          <p:nvPr/>
        </p:nvSpPr>
        <p:spPr>
          <a:xfrm>
            <a:off x="369544" y="3144394"/>
            <a:ext cx="29313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6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① </a:t>
            </a:r>
            <a:r>
              <a:rPr lang="en-US" altLang="ja-JP" sz="2600" b="1" dirty="0" err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RawOpinion</a:t>
            </a:r>
            <a:endParaRPr lang="ja-JP" altLang="en-US" sz="26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650DEDF-7853-6371-09FF-FA00543D3BC8}"/>
              </a:ext>
            </a:extLst>
          </p:cNvPr>
          <p:cNvSpPr txBox="1"/>
          <p:nvPr/>
        </p:nvSpPr>
        <p:spPr>
          <a:xfrm>
            <a:off x="694636" y="3588818"/>
            <a:ext cx="311976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dirty="0">
                <a:latin typeface="+mn-ea"/>
              </a:rPr>
              <a:t>Generating opinions </a:t>
            </a:r>
          </a:p>
          <a:p>
            <a:r>
              <a:rPr kumimoji="1" lang="en-US" altLang="ja-JP" sz="2000" dirty="0">
                <a:latin typeface="+mn-ea"/>
              </a:rPr>
              <a:t>in bullet points.</a:t>
            </a:r>
            <a:endParaRPr kumimoji="1" lang="ja-JP" altLang="en-US" sz="2000">
              <a:latin typeface="+mn-ea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CD6C7B6-2742-143D-508F-6ABC355F62CA}"/>
              </a:ext>
            </a:extLst>
          </p:cNvPr>
          <p:cNvSpPr txBox="1"/>
          <p:nvPr/>
        </p:nvSpPr>
        <p:spPr>
          <a:xfrm>
            <a:off x="369544" y="4347158"/>
            <a:ext cx="3916314" cy="163121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anchor="ctr" anchorCtr="1">
            <a:normAutofit/>
          </a:bodyPr>
          <a:lstStyle/>
          <a:p>
            <a:r>
              <a:rPr lang="ja-JP" altLang="en-US" b="0" i="0">
                <a:effectLst/>
                <a:latin typeface="Söhne"/>
              </a:rPr>
              <a:t>・</a:t>
            </a:r>
            <a:r>
              <a:rPr lang="en-US" altLang="ja-JP" dirty="0"/>
              <a:t>To create a cafe people, want to...</a:t>
            </a:r>
            <a:endParaRPr lang="en-US" altLang="ja-JP" b="0" i="0" dirty="0">
              <a:effectLst/>
            </a:endParaRPr>
          </a:p>
          <a:p>
            <a:r>
              <a:rPr lang="ja-JP" altLang="en-US"/>
              <a:t>・</a:t>
            </a:r>
            <a:r>
              <a:rPr lang="en-US" altLang="ja-JP" dirty="0"/>
              <a:t>Expanding the menu is crucial..</a:t>
            </a:r>
          </a:p>
          <a:p>
            <a:r>
              <a:rPr lang="ja-JP" altLang="en-US"/>
              <a:t>・</a:t>
            </a:r>
            <a:r>
              <a:rPr lang="en-US" altLang="ja-JP" dirty="0"/>
              <a:t>Innovations in interior and..</a:t>
            </a:r>
            <a:endParaRPr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E37C882-56C5-C938-B9D6-EDE91BC183FF}"/>
              </a:ext>
            </a:extLst>
          </p:cNvPr>
          <p:cNvSpPr txBox="1"/>
          <p:nvPr/>
        </p:nvSpPr>
        <p:spPr>
          <a:xfrm>
            <a:off x="4322162" y="3100531"/>
            <a:ext cx="29313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6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② </a:t>
            </a:r>
            <a:r>
              <a:rPr lang="en-US" altLang="ja-JP" sz="2600" b="1" dirty="0" err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PreMindMap</a:t>
            </a:r>
            <a:endParaRPr lang="ja-JP" altLang="en-US" sz="26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7BE6CAD-F8E4-60B5-16AB-0251F13C672A}"/>
              </a:ext>
            </a:extLst>
          </p:cNvPr>
          <p:cNvSpPr txBox="1"/>
          <p:nvPr/>
        </p:nvSpPr>
        <p:spPr>
          <a:xfrm>
            <a:off x="4322162" y="3555816"/>
            <a:ext cx="4216219" cy="7540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300" dirty="0">
                <a:latin typeface="+mn-ea"/>
              </a:rPr>
              <a:t>Extracting common elements </a:t>
            </a:r>
          </a:p>
          <a:p>
            <a:r>
              <a:rPr kumimoji="1" lang="en-US" altLang="ja-JP" sz="2000" dirty="0">
                <a:latin typeface="+mn-ea"/>
              </a:rPr>
              <a:t>from opinions.</a:t>
            </a:r>
            <a:endParaRPr kumimoji="1" lang="ja-JP" altLang="en-US" sz="2000">
              <a:latin typeface="+mn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6BF3DD5-71A2-CBA2-4F73-CA02A9503B56}"/>
              </a:ext>
            </a:extLst>
          </p:cNvPr>
          <p:cNvSpPr txBox="1"/>
          <p:nvPr/>
        </p:nvSpPr>
        <p:spPr>
          <a:xfrm>
            <a:off x="4422046" y="4338903"/>
            <a:ext cx="3877985" cy="163552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anchor="ctr" anchorCtr="1">
            <a:normAutofit/>
          </a:bodyPr>
          <a:lstStyle/>
          <a:p>
            <a:r>
              <a:rPr lang="en-US" altLang="ja-JP" sz="2000" b="1" i="0" dirty="0">
                <a:effectLst/>
                <a:latin typeface="Söhne"/>
              </a:rPr>
              <a:t># Store Interior Design</a:t>
            </a:r>
          </a:p>
          <a:p>
            <a:r>
              <a:rPr lang="en-US" altLang="ja-JP" b="1" dirty="0">
                <a:latin typeface="Söhne"/>
              </a:rPr>
              <a:t>    </a:t>
            </a:r>
            <a:r>
              <a:rPr lang="en-US" altLang="ja-JP" dirty="0">
                <a:latin typeface="Söhne"/>
              </a:rPr>
              <a:t>- </a:t>
            </a:r>
            <a:r>
              <a:rPr lang="en-US" altLang="ja-JP" dirty="0" err="1">
                <a:latin typeface="Söhne"/>
              </a:rPr>
              <a:t>RawOpinion</a:t>
            </a:r>
            <a:r>
              <a:rPr lang="en-US" altLang="ja-JP" dirty="0">
                <a:latin typeface="Söhne"/>
              </a:rPr>
              <a:t> 1</a:t>
            </a:r>
            <a:br>
              <a:rPr lang="en-US" altLang="ja-JP" dirty="0">
                <a:latin typeface="Söhne"/>
              </a:rPr>
            </a:br>
            <a:r>
              <a:rPr lang="en-US" altLang="ja-JP" dirty="0">
                <a:latin typeface="Söhne"/>
              </a:rPr>
              <a:t>    - </a:t>
            </a:r>
            <a:r>
              <a:rPr lang="en-US" altLang="ja-JP" dirty="0" err="1">
                <a:latin typeface="Söhne"/>
              </a:rPr>
              <a:t>RawOpinion</a:t>
            </a:r>
            <a:r>
              <a:rPr lang="en-US" altLang="ja-JP" dirty="0">
                <a:latin typeface="Söhne"/>
              </a:rPr>
              <a:t> 2</a:t>
            </a:r>
            <a:br>
              <a:rPr lang="en-US" altLang="ja-JP" dirty="0">
                <a:latin typeface="Söhne"/>
              </a:rPr>
            </a:br>
            <a:r>
              <a:rPr lang="en-US" altLang="ja-JP" sz="2000" b="1" dirty="0">
                <a:latin typeface="Söhne"/>
              </a:rPr>
              <a:t># Quality of Menu and Ingredients</a:t>
            </a:r>
            <a:br>
              <a:rPr lang="en-US" altLang="ja-JP" sz="2000" b="1" dirty="0">
                <a:latin typeface="Söhne"/>
              </a:rPr>
            </a:br>
            <a:r>
              <a:rPr lang="en-US" altLang="ja-JP" b="1" dirty="0">
                <a:latin typeface="Söhne"/>
              </a:rPr>
              <a:t>     ……</a:t>
            </a:r>
            <a:endParaRPr lang="en-US" altLang="ja-JP" b="1" i="0" dirty="0">
              <a:effectLst/>
              <a:latin typeface="Söhne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8C60E6-4358-DC5E-3D31-CCDE62EE69DE}"/>
              </a:ext>
            </a:extLst>
          </p:cNvPr>
          <p:cNvSpPr txBox="1"/>
          <p:nvPr/>
        </p:nvSpPr>
        <p:spPr>
          <a:xfrm>
            <a:off x="8310405" y="3114155"/>
            <a:ext cx="2268570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6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③ Reflection</a:t>
            </a:r>
            <a:endParaRPr lang="ja-JP" altLang="en-US" sz="26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606677D-3CFE-2C58-57F5-2D29E312DF86}"/>
              </a:ext>
            </a:extLst>
          </p:cNvPr>
          <p:cNvSpPr txBox="1"/>
          <p:nvPr/>
        </p:nvSpPr>
        <p:spPr>
          <a:xfrm>
            <a:off x="8478300" y="3533681"/>
            <a:ext cx="355116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400" dirty="0"/>
              <a:t>Determining the priority </a:t>
            </a:r>
          </a:p>
          <a:p>
            <a:r>
              <a:rPr lang="en-US" altLang="ja-JP" sz="2000" dirty="0"/>
              <a:t>of elements.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E4362C4-687A-077E-0C00-006B95087406}"/>
              </a:ext>
            </a:extLst>
          </p:cNvPr>
          <p:cNvSpPr txBox="1"/>
          <p:nvPr/>
        </p:nvSpPr>
        <p:spPr>
          <a:xfrm>
            <a:off x="8436219" y="4334978"/>
            <a:ext cx="3494137" cy="160280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anchor="ctr" anchorCtr="1">
            <a:normAutofit/>
          </a:bodyPr>
          <a:lstStyle/>
          <a:p>
            <a:r>
              <a:rPr lang="en-US" altLang="ja-JP" b="0" i="0" dirty="0">
                <a:effectLst/>
                <a:latin typeface="Söhne"/>
              </a:rPr>
              <a:t>Store Interior Design</a:t>
            </a:r>
          </a:p>
          <a:p>
            <a:pPr lvl="1"/>
            <a:r>
              <a:rPr lang="en-US" altLang="ja-JP" dirty="0">
                <a:latin typeface="Söhne"/>
              </a:rPr>
              <a:t>Culture</a:t>
            </a:r>
            <a:r>
              <a:rPr lang="ja-JP" altLang="en-US" b="0" i="0">
                <a:effectLst/>
                <a:latin typeface="Söhne"/>
              </a:rPr>
              <a:t> </a:t>
            </a:r>
            <a:r>
              <a:rPr lang="en-US" altLang="ja-JP" b="0" i="0" dirty="0">
                <a:effectLst/>
                <a:latin typeface="Söhne"/>
              </a:rPr>
              <a:t>[</a:t>
            </a:r>
            <a:r>
              <a:rPr lang="en-US" altLang="ja-JP" dirty="0">
                <a:latin typeface="Söhne"/>
              </a:rPr>
              <a:t>Medium</a:t>
            </a:r>
            <a:r>
              <a:rPr lang="en-US" altLang="ja-JP" b="0" i="0" dirty="0">
                <a:effectLst/>
                <a:latin typeface="Söhne"/>
              </a:rPr>
              <a:t>]</a:t>
            </a:r>
          </a:p>
          <a:p>
            <a:pPr lvl="1"/>
            <a:r>
              <a:rPr lang="en-US" altLang="ja-JP" dirty="0">
                <a:latin typeface="Söhne"/>
              </a:rPr>
              <a:t>Originality</a:t>
            </a:r>
            <a:r>
              <a:rPr lang="ja-JP" altLang="en-US" b="0" i="0">
                <a:effectLst/>
                <a:latin typeface="Söhne"/>
              </a:rPr>
              <a:t> </a:t>
            </a:r>
            <a:r>
              <a:rPr lang="en-US" altLang="ja-JP" b="0" i="0" dirty="0">
                <a:effectLst/>
                <a:latin typeface="Söhne"/>
              </a:rPr>
              <a:t>[</a:t>
            </a:r>
            <a:r>
              <a:rPr lang="en-US" altLang="ja-JP" dirty="0">
                <a:latin typeface="Söhne"/>
              </a:rPr>
              <a:t>Medium</a:t>
            </a:r>
            <a:r>
              <a:rPr lang="en-US" altLang="ja-JP" b="0" i="0" dirty="0">
                <a:effectLst/>
                <a:latin typeface="Söhne"/>
              </a:rPr>
              <a:t>]</a:t>
            </a:r>
          </a:p>
          <a:p>
            <a:pPr lvl="1"/>
            <a:r>
              <a:rPr lang="en-US" altLang="ja-JP" b="0" i="0" dirty="0">
                <a:effectLst/>
                <a:latin typeface="Söhne"/>
              </a:rPr>
              <a:t>Customer needs</a:t>
            </a:r>
            <a:r>
              <a:rPr lang="ja-JP" altLang="en-US" b="0" i="0">
                <a:effectLst/>
                <a:latin typeface="Söhne"/>
              </a:rPr>
              <a:t> </a:t>
            </a:r>
            <a:r>
              <a:rPr lang="en-US" altLang="ja-JP" b="0" i="0" dirty="0">
                <a:effectLst/>
                <a:latin typeface="Söhne"/>
              </a:rPr>
              <a:t>[</a:t>
            </a:r>
            <a:r>
              <a:rPr lang="en-US" altLang="ja-JP" dirty="0">
                <a:latin typeface="Söhne"/>
              </a:rPr>
              <a:t>High</a:t>
            </a:r>
            <a:r>
              <a:rPr lang="en-US" altLang="ja-JP" b="0" i="0" dirty="0">
                <a:effectLst/>
                <a:latin typeface="Söhne"/>
              </a:rPr>
              <a:t>]</a:t>
            </a:r>
            <a:endParaRPr lang="ja-JP" altLang="en-US" i="1"/>
          </a:p>
        </p:txBody>
      </p:sp>
      <p:cxnSp>
        <p:nvCxnSpPr>
          <p:cNvPr id="33" name="カギ線コネクタ 32">
            <a:extLst>
              <a:ext uri="{FF2B5EF4-FFF2-40B4-BE49-F238E27FC236}">
                <a16:creationId xmlns:a16="http://schemas.microsoft.com/office/drawing/2014/main" id="{5C5B77BE-B954-0F4B-C97D-7AD8E0B085C0}"/>
              </a:ext>
            </a:extLst>
          </p:cNvPr>
          <p:cNvCxnSpPr>
            <a:cxnSpLocks/>
            <a:stCxn id="27" idx="2"/>
            <a:endCxn id="22" idx="2"/>
          </p:cNvCxnSpPr>
          <p:nvPr/>
        </p:nvCxnSpPr>
        <p:spPr>
          <a:xfrm rot="5400000">
            <a:off x="6235199" y="2030285"/>
            <a:ext cx="40592" cy="7855587"/>
          </a:xfrm>
          <a:prstGeom prst="bentConnector3">
            <a:avLst>
              <a:gd name="adj1" fmla="val 1472719"/>
            </a:avLst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12EF57F-4046-05CF-8919-2B4805912082}"/>
              </a:ext>
            </a:extLst>
          </p:cNvPr>
          <p:cNvSpPr txBox="1"/>
          <p:nvPr/>
        </p:nvSpPr>
        <p:spPr>
          <a:xfrm>
            <a:off x="2379104" y="6059902"/>
            <a:ext cx="8361584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n w="9525">
                  <a:noFill/>
                </a:ln>
                <a:latin typeface="Yu Gothic" panose="020B0400000000000000" pitchFamily="34" charset="-128"/>
                <a:ea typeface="Yu Gothic" panose="020B0400000000000000" pitchFamily="34" charset="-128"/>
              </a:rPr>
              <a:t>Referring to the results of reflection and the mind map</a:t>
            </a:r>
            <a:endParaRPr kumimoji="1" lang="ja-JP" altLang="en-US" sz="2400" b="1">
              <a:ln w="9525">
                <a:noFill/>
              </a:ln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2829BB6-B4F1-1399-4A88-433A38A08F9B}"/>
              </a:ext>
            </a:extLst>
          </p:cNvPr>
          <p:cNvSpPr txBox="1"/>
          <p:nvPr/>
        </p:nvSpPr>
        <p:spPr>
          <a:xfrm>
            <a:off x="682694" y="2409044"/>
            <a:ext cx="1649811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+mj-ea"/>
                <a:ea typeface="+mj-ea"/>
              </a:rPr>
              <a:t>Challenge</a:t>
            </a:r>
            <a:endParaRPr kumimoji="1" lang="ja-JP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7ABAE2C-1A3F-FB7D-11BB-AF801B21DC05}"/>
              </a:ext>
            </a:extLst>
          </p:cNvPr>
          <p:cNvGrpSpPr/>
          <p:nvPr/>
        </p:nvGrpSpPr>
        <p:grpSpPr>
          <a:xfrm>
            <a:off x="133564" y="2999206"/>
            <a:ext cx="11843317" cy="3860939"/>
            <a:chOff x="133564" y="2999206"/>
            <a:chExt cx="11843317" cy="3860939"/>
          </a:xfrm>
        </p:grpSpPr>
        <p:sp>
          <p:nvSpPr>
            <p:cNvPr id="19" name="角丸四角形 18">
              <a:extLst>
                <a:ext uri="{FF2B5EF4-FFF2-40B4-BE49-F238E27FC236}">
                  <a16:creationId xmlns:a16="http://schemas.microsoft.com/office/drawing/2014/main" id="{4BB4299E-B79D-B1E6-C4AF-520C1806A8E9}"/>
                </a:ext>
              </a:extLst>
            </p:cNvPr>
            <p:cNvSpPr/>
            <p:nvPr/>
          </p:nvSpPr>
          <p:spPr>
            <a:xfrm>
              <a:off x="133564" y="2999206"/>
              <a:ext cx="11843317" cy="3644482"/>
            </a:xfrm>
            <a:prstGeom prst="roundRect">
              <a:avLst>
                <a:gd name="adj" fmla="val 3892"/>
              </a:avLst>
            </a:prstGeom>
            <a:noFill/>
            <a:ln w="381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832F4194-7546-D747-B9BA-025FB28C3393}"/>
                </a:ext>
              </a:extLst>
            </p:cNvPr>
            <p:cNvSpPr txBox="1"/>
            <p:nvPr/>
          </p:nvSpPr>
          <p:spPr>
            <a:xfrm>
              <a:off x="10253089" y="6398480"/>
              <a:ext cx="1152880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accent3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Round</a:t>
              </a:r>
              <a:endParaRPr kumimoji="1" lang="ja-JP" altLang="en-US" sz="2400" b="1">
                <a:solidFill>
                  <a:schemeClr val="accent3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3192D3CE-8142-BE72-E580-2AF05AF52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81" y="1152420"/>
            <a:ext cx="7355174" cy="57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3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219B7B4E-F902-B4BD-CBED-199EB11757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9"/>
          <a:stretch/>
        </p:blipFill>
        <p:spPr>
          <a:xfrm>
            <a:off x="485849" y="3467325"/>
            <a:ext cx="3504764" cy="267765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Idea Generation Stage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Method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B515D7-9D89-AD10-F736-61BC32E002B4}"/>
              </a:ext>
            </a:extLst>
          </p:cNvPr>
          <p:cNvSpPr txBox="1"/>
          <p:nvPr/>
        </p:nvSpPr>
        <p:spPr>
          <a:xfrm>
            <a:off x="586143" y="2481466"/>
            <a:ext cx="1576072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+mj-ea"/>
                <a:ea typeface="+mj-ea"/>
              </a:rPr>
              <a:t>Objective</a:t>
            </a:r>
            <a:endParaRPr kumimoji="1" lang="ja-JP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D6FA05F-6B33-C8B6-7FC8-A5456AC96046}"/>
              </a:ext>
            </a:extLst>
          </p:cNvPr>
          <p:cNvSpPr txBox="1"/>
          <p:nvPr/>
        </p:nvSpPr>
        <p:spPr>
          <a:xfrm>
            <a:off x="2270463" y="2522514"/>
            <a:ext cx="7335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+mn-ea"/>
              </a:rPr>
              <a:t>Idea Generation Utilizing Mind Map Structures</a:t>
            </a:r>
            <a:endParaRPr kumimoji="1" lang="ja-JP" altLang="en-US" sz="2400">
              <a:latin typeface="+mn-ea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36137E6-4913-06EB-AC64-3170D1487831}"/>
              </a:ext>
            </a:extLst>
          </p:cNvPr>
          <p:cNvGrpSpPr/>
          <p:nvPr/>
        </p:nvGrpSpPr>
        <p:grpSpPr>
          <a:xfrm>
            <a:off x="3729016" y="3197452"/>
            <a:ext cx="4031030" cy="1221153"/>
            <a:chOff x="3729016" y="3197452"/>
            <a:chExt cx="4031030" cy="1221153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AE3D6B3-0A39-15FF-0889-CEAA91003E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9016" y="3660774"/>
              <a:ext cx="770670" cy="757831"/>
            </a:xfrm>
            <a:prstGeom prst="line">
              <a:avLst/>
            </a:prstGeom>
            <a:ln>
              <a:headEnd type="oval" w="lg" len="lg"/>
            </a:ln>
            <a:effectLst>
              <a:glow rad="88900">
                <a:srgbClr val="FFFFFF">
                  <a:alpha val="87000"/>
                </a:srgb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楕円 28">
              <a:extLst>
                <a:ext uri="{FF2B5EF4-FFF2-40B4-BE49-F238E27FC236}">
                  <a16:creationId xmlns:a16="http://schemas.microsoft.com/office/drawing/2014/main" id="{8DE6A901-AC87-CF68-682A-101BFE2134A8}"/>
                </a:ext>
              </a:extLst>
            </p:cNvPr>
            <p:cNvSpPr/>
            <p:nvPr/>
          </p:nvSpPr>
          <p:spPr>
            <a:xfrm>
              <a:off x="4345488" y="3231941"/>
              <a:ext cx="648000" cy="648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b="1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1</a:t>
              </a:r>
              <a:endParaRPr kumimoji="1" lang="ja-JP" altLang="en-US" sz="2800" b="1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CB1DEE8-C071-555E-51CD-967BB8F982AE}"/>
                </a:ext>
              </a:extLst>
            </p:cNvPr>
            <p:cNvSpPr txBox="1"/>
            <p:nvPr/>
          </p:nvSpPr>
          <p:spPr>
            <a:xfrm>
              <a:off x="5113168" y="3197452"/>
              <a:ext cx="26468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ja-JP" sz="2400" dirty="0">
                  <a:latin typeface="+mn-ea"/>
                </a:rPr>
                <a:t>Selecting the Central Concept</a:t>
              </a:r>
              <a:endParaRPr kumimoji="1" lang="ja-JP" altLang="en-US" sz="2400">
                <a:latin typeface="+mn-ea"/>
              </a:endParaRPr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F650683-4D09-C5B8-DE2B-06AB0581EA6A}"/>
              </a:ext>
            </a:extLst>
          </p:cNvPr>
          <p:cNvGrpSpPr/>
          <p:nvPr/>
        </p:nvGrpSpPr>
        <p:grpSpPr>
          <a:xfrm>
            <a:off x="3298186" y="4372943"/>
            <a:ext cx="4461860" cy="1024453"/>
            <a:chOff x="3298186" y="4372943"/>
            <a:chExt cx="4461860" cy="1024453"/>
          </a:xfrm>
        </p:grpSpPr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475F1C59-46BE-8298-89EA-4233F82D7BC7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3298186" y="4696943"/>
              <a:ext cx="1047302" cy="700453"/>
            </a:xfrm>
            <a:prstGeom prst="line">
              <a:avLst/>
            </a:prstGeom>
            <a:ln>
              <a:headEnd type="oval" w="lg" len="lg"/>
            </a:ln>
            <a:effectLst>
              <a:glow rad="88900">
                <a:srgbClr val="FFFFFF">
                  <a:alpha val="87000"/>
                </a:srgb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楕円 28">
              <a:extLst>
                <a:ext uri="{FF2B5EF4-FFF2-40B4-BE49-F238E27FC236}">
                  <a16:creationId xmlns:a16="http://schemas.microsoft.com/office/drawing/2014/main" id="{0B6C010B-AFF0-EEB3-FA42-9C548980E1A0}"/>
                </a:ext>
              </a:extLst>
            </p:cNvPr>
            <p:cNvSpPr/>
            <p:nvPr/>
          </p:nvSpPr>
          <p:spPr>
            <a:xfrm>
              <a:off x="4345488" y="4372943"/>
              <a:ext cx="648000" cy="648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b="1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2</a:t>
              </a:r>
              <a:endParaRPr kumimoji="1" lang="ja-JP" altLang="en-US" sz="2800" b="1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AAC92B8F-42DC-55A7-D9CF-C293DF2AE189}"/>
                </a:ext>
              </a:extLst>
            </p:cNvPr>
            <p:cNvSpPr txBox="1"/>
            <p:nvPr/>
          </p:nvSpPr>
          <p:spPr>
            <a:xfrm>
              <a:off x="5113168" y="4379540"/>
              <a:ext cx="26468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dirty="0">
                  <a:latin typeface="+mn-ea"/>
                </a:rPr>
                <a:t>Choosing Keywords</a:t>
              </a:r>
              <a:endParaRPr kumimoji="1" lang="ja-JP" altLang="en-US" sz="2400">
                <a:latin typeface="+mn-ea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EA56497-A282-BECA-1AA9-0A4B71F01FF6}"/>
              </a:ext>
            </a:extLst>
          </p:cNvPr>
          <p:cNvGrpSpPr/>
          <p:nvPr/>
        </p:nvGrpSpPr>
        <p:grpSpPr>
          <a:xfrm>
            <a:off x="3990613" y="5451379"/>
            <a:ext cx="3769433" cy="830997"/>
            <a:chOff x="3990613" y="5451379"/>
            <a:chExt cx="3769433" cy="830997"/>
          </a:xfrm>
        </p:grpSpPr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561702D5-6F32-CB49-0B30-9D5C5216E1A4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V="1">
              <a:off x="3990613" y="5818545"/>
              <a:ext cx="354875" cy="48333"/>
            </a:xfrm>
            <a:prstGeom prst="line">
              <a:avLst/>
            </a:prstGeom>
            <a:ln>
              <a:headEnd type="oval" w="lg" len="lg"/>
            </a:ln>
            <a:effectLst>
              <a:glow rad="88900">
                <a:srgbClr val="FFFFFF">
                  <a:alpha val="87000"/>
                </a:srgb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楕円 28">
              <a:extLst>
                <a:ext uri="{FF2B5EF4-FFF2-40B4-BE49-F238E27FC236}">
                  <a16:creationId xmlns:a16="http://schemas.microsoft.com/office/drawing/2014/main" id="{CB1EAC81-70CD-465B-1CED-249A84CBD9D8}"/>
                </a:ext>
              </a:extLst>
            </p:cNvPr>
            <p:cNvSpPr/>
            <p:nvPr/>
          </p:nvSpPr>
          <p:spPr>
            <a:xfrm>
              <a:off x="4345488" y="5494545"/>
              <a:ext cx="648000" cy="648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b="1" dirty="0"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3</a:t>
              </a:r>
              <a:endParaRPr kumimoji="1" lang="ja-JP" altLang="en-US" sz="2800" b="1" dirty="0"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8E865A1-45AD-42B5-31CF-A2975966C03A}"/>
                </a:ext>
              </a:extLst>
            </p:cNvPr>
            <p:cNvSpPr txBox="1"/>
            <p:nvPr/>
          </p:nvSpPr>
          <p:spPr>
            <a:xfrm>
              <a:off x="5113168" y="5451379"/>
              <a:ext cx="264687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dirty="0">
                  <a:latin typeface="+mn-ea"/>
                </a:rPr>
                <a:t>Evaluating Keywords</a:t>
              </a:r>
              <a:endParaRPr kumimoji="1" lang="ja-JP" altLang="en-US" sz="2400">
                <a:latin typeface="+mn-ea"/>
              </a:endParaRPr>
            </a:p>
          </p:txBody>
        </p:sp>
      </p:grpSp>
      <p:sp>
        <p:nvSpPr>
          <p:cNvPr id="46" name="右矢印 45">
            <a:extLst>
              <a:ext uri="{FF2B5EF4-FFF2-40B4-BE49-F238E27FC236}">
                <a16:creationId xmlns:a16="http://schemas.microsoft.com/office/drawing/2014/main" id="{81020FDE-7C6F-01B2-FBFC-9D9672061CBF}"/>
              </a:ext>
            </a:extLst>
          </p:cNvPr>
          <p:cNvSpPr/>
          <p:nvPr/>
        </p:nvSpPr>
        <p:spPr>
          <a:xfrm>
            <a:off x="7464625" y="4489868"/>
            <a:ext cx="295421" cy="39161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5592402-11E3-F02D-DE15-224E9F902CA2}"/>
              </a:ext>
            </a:extLst>
          </p:cNvPr>
          <p:cNvSpPr txBox="1"/>
          <p:nvPr/>
        </p:nvSpPr>
        <p:spPr>
          <a:xfrm>
            <a:off x="7911629" y="3346845"/>
            <a:ext cx="4200189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b="1" i="1" dirty="0">
                <a:solidFill>
                  <a:schemeClr val="tx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Idea</a:t>
            </a:r>
            <a:endParaRPr lang="en-US" altLang="ja-JP" sz="2400" b="1" i="1" dirty="0">
              <a:solidFill>
                <a:schemeClr val="tx2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2400" i="1" dirty="0">
                <a:solidFill>
                  <a:schemeClr val="tx2"/>
                </a:solidFill>
                <a:latin typeface="+mn-ea"/>
              </a:rPr>
              <a:t>Cat Café</a:t>
            </a:r>
          </a:p>
          <a:p>
            <a:endParaRPr kumimoji="1" lang="en-US" altLang="ja-JP" sz="2400" i="1" dirty="0">
              <a:solidFill>
                <a:schemeClr val="tx2"/>
              </a:solidFill>
              <a:latin typeface="+mn-ea"/>
            </a:endParaRPr>
          </a:p>
          <a:p>
            <a:r>
              <a:rPr lang="en-US" altLang="ja-JP" sz="2400" b="1" i="1" dirty="0">
                <a:solidFill>
                  <a:schemeClr val="tx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Description</a:t>
            </a:r>
          </a:p>
          <a:p>
            <a:r>
              <a:rPr kumimoji="1" lang="en-US" altLang="ja-JP" sz="2400" i="1" dirty="0">
                <a:solidFill>
                  <a:schemeClr val="tx2"/>
                </a:solidFill>
                <a:latin typeface="+mn-ea"/>
              </a:rPr>
              <a:t>A café where you can</a:t>
            </a:r>
          </a:p>
          <a:p>
            <a:r>
              <a:rPr kumimoji="1" lang="en-US" altLang="ja-JP" sz="2400" i="1" dirty="0">
                <a:solidFill>
                  <a:schemeClr val="tx2"/>
                </a:solidFill>
                <a:latin typeface="+mn-ea"/>
              </a:rPr>
              <a:t> enjoy coffee in a spacious </a:t>
            </a:r>
          </a:p>
          <a:p>
            <a:r>
              <a:rPr kumimoji="1" lang="en-US" altLang="ja-JP" sz="2400" i="1" dirty="0">
                <a:solidFill>
                  <a:schemeClr val="tx2"/>
                </a:solidFill>
                <a:latin typeface="+mn-ea"/>
              </a:rPr>
              <a:t>area while playing with cats.</a:t>
            </a:r>
            <a:endParaRPr kumimoji="1" lang="ja-JP" altLang="en-US" sz="2400" i="1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E7275F2-A83B-3DFB-052D-D2CED4BE6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25102"/>
            <a:ext cx="9362952" cy="6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592C19C-EB59-F56A-71E6-73DBFBD5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959920"/>
            <a:ext cx="11099800" cy="938159"/>
          </a:xfrm>
        </p:spPr>
        <p:txBody>
          <a:bodyPr/>
          <a:lstStyle/>
          <a:p>
            <a:r>
              <a:rPr lang="en-US" altLang="ja-JP" dirty="0"/>
              <a:t>Experiments and Results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4561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Experimental and Evaluation Methods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2A8B90-CB60-72BB-E7F3-60F06B1C574B}"/>
              </a:ext>
            </a:extLst>
          </p:cNvPr>
          <p:cNvSpPr/>
          <p:nvPr/>
        </p:nvSpPr>
        <p:spPr>
          <a:xfrm>
            <a:off x="353157" y="1936642"/>
            <a:ext cx="5542351" cy="462219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A35A50B-664C-F2AE-1461-F67E76AE32EE}"/>
              </a:ext>
            </a:extLst>
          </p:cNvPr>
          <p:cNvSpPr txBox="1"/>
          <p:nvPr/>
        </p:nvSpPr>
        <p:spPr>
          <a:xfrm>
            <a:off x="427345" y="2008259"/>
            <a:ext cx="38074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SPARK-flow</a:t>
            </a:r>
            <a:br>
              <a:rPr kumimoji="1" lang="en-US" altLang="ja-JP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Component Comparison</a:t>
            </a:r>
            <a:endPara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A5823C3-4A0F-02D0-5FBC-08AA3D226895}"/>
              </a:ext>
            </a:extLst>
          </p:cNvPr>
          <p:cNvSpPr/>
          <p:nvPr/>
        </p:nvSpPr>
        <p:spPr>
          <a:xfrm>
            <a:off x="6182193" y="1936641"/>
            <a:ext cx="5705941" cy="46221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endParaRPr lang="en-US" altLang="ja-JP" sz="24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5CCC7CE-E4D0-5678-F168-5B6682F5C581}"/>
              </a:ext>
            </a:extLst>
          </p:cNvPr>
          <p:cNvSpPr txBox="1"/>
          <p:nvPr/>
        </p:nvSpPr>
        <p:spPr>
          <a:xfrm>
            <a:off x="6378292" y="2076202"/>
            <a:ext cx="55098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Comparison with Baseline Methods</a:t>
            </a:r>
            <a:endParaRPr kumimoji="1" lang="ja-JP" altLang="en-US" sz="24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7709F482-B74F-B865-64D0-EB23F918214A}"/>
              </a:ext>
            </a:extLst>
          </p:cNvPr>
          <p:cNvSpPr txBox="1">
            <a:spLocks/>
          </p:cNvSpPr>
          <p:nvPr/>
        </p:nvSpPr>
        <p:spPr>
          <a:xfrm>
            <a:off x="427345" y="3088098"/>
            <a:ext cx="5468164" cy="239354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457200" indent="-45720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buClr>
                <a:schemeClr val="accent4"/>
              </a:buClr>
              <a:buFont typeface="Wingdings" panose="05000000000000000000" pitchFamily="2" charset="2"/>
              <a:buChar char="l"/>
              <a:defRPr kumimoji="1" sz="2800" b="1" kern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  <a:lvl2pPr marL="8001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 kumimoji="1" sz="2400" kern="12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  <a:cs typeface="+mn-cs"/>
              </a:defRPr>
            </a:lvl2pPr>
            <a:lvl3pPr marL="1252538" indent="-338138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06563" indent="-334963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151063" indent="-322263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kumimoji="1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0" dirty="0">
                <a:solidFill>
                  <a:schemeClr val="accent4"/>
                </a:solidFill>
                <a:latin typeface="+mn-ea"/>
                <a:ea typeface="+mn-ea"/>
              </a:rPr>
              <a:t>Referencing opinions of other agents</a:t>
            </a:r>
          </a:p>
          <a:p>
            <a:pPr marL="0" indent="0">
              <a:buNone/>
            </a:pPr>
            <a:r>
              <a:rPr lang="en-US" altLang="ja-JP" sz="2400" b="0" dirty="0">
                <a:solidFill>
                  <a:schemeClr val="accent4"/>
                </a:solidFill>
                <a:latin typeface="+mn-ea"/>
                <a:ea typeface="+mn-ea"/>
              </a:rPr>
              <a:t>Utilizing mind maps</a:t>
            </a:r>
          </a:p>
          <a:p>
            <a:pPr marL="0" indent="0">
              <a:buNone/>
            </a:pPr>
            <a:r>
              <a:rPr lang="en-US" altLang="ja-JP" sz="2400" b="0" dirty="0">
                <a:solidFill>
                  <a:schemeClr val="accent4"/>
                </a:solidFill>
                <a:latin typeface="+mn-ea"/>
                <a:ea typeface="+mn-ea"/>
              </a:rPr>
              <a:t>Divergence and convergence process</a:t>
            </a:r>
          </a:p>
          <a:p>
            <a:pPr marL="0" indent="0">
              <a:buNone/>
            </a:pPr>
            <a:r>
              <a:rPr lang="en-US" altLang="ja-JP" sz="2400" b="0" dirty="0">
                <a:solidFill>
                  <a:schemeClr val="tx2"/>
                </a:solidFill>
                <a:latin typeface="+mn-ea"/>
                <a:ea typeface="+mn-ea"/>
              </a:rPr>
              <a:t>Presence of reflection</a:t>
            </a:r>
          </a:p>
        </p:txBody>
      </p:sp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A12470F0-12EF-5BE2-A76A-5C78F0950D2F}"/>
              </a:ext>
            </a:extLst>
          </p:cNvPr>
          <p:cNvSpPr/>
          <p:nvPr/>
        </p:nvSpPr>
        <p:spPr>
          <a:xfrm>
            <a:off x="6429432" y="3243340"/>
            <a:ext cx="4925302" cy="1336728"/>
          </a:xfrm>
          <a:prstGeom prst="roundRect">
            <a:avLst>
              <a:gd name="adj" fmla="val 6591"/>
            </a:avLst>
          </a:prstGeom>
          <a:solidFill>
            <a:srgbClr val="00272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kumimoji="1" lang="en-US" altLang="ja-JP" sz="2400" dirty="0"/>
              <a:t>Generate creative ideas about “</a:t>
            </a:r>
            <a:r>
              <a:rPr lang="en-US" altLang="ja-JP" sz="2400" dirty="0"/>
              <a:t>{{ theme }}</a:t>
            </a:r>
            <a:r>
              <a:rPr kumimoji="1" lang="en-US" altLang="ja-JP" sz="2400" dirty="0"/>
              <a:t>”.</a:t>
            </a:r>
            <a:endParaRPr kumimoji="1" lang="ja-JP" altLang="en-US" sz="24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AE8B344-B309-5D96-94B0-D6A80F72FFC6}"/>
              </a:ext>
            </a:extLst>
          </p:cNvPr>
          <p:cNvSpPr txBox="1"/>
          <p:nvPr/>
        </p:nvSpPr>
        <p:spPr>
          <a:xfrm>
            <a:off x="6352898" y="2750607"/>
            <a:ext cx="34107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600" b="0" i="1" dirty="0">
                <a:solidFill>
                  <a:schemeClr val="tx1"/>
                </a:solidFill>
                <a:latin typeface="+mn-ea"/>
                <a:ea typeface="+mn-ea"/>
              </a:rPr>
              <a:t>Simple </a:t>
            </a:r>
            <a:r>
              <a:rPr lang="en-US" altLang="ja-JP" sz="2200" b="0" dirty="0">
                <a:solidFill>
                  <a:schemeClr val="tx1"/>
                </a:solidFill>
                <a:latin typeface="+mn-ea"/>
                <a:ea typeface="+mn-ea"/>
              </a:rPr>
              <a:t>(gpt-3.5-turbo)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5A5D902-2954-2803-BC72-AC35DDBDC9B5}"/>
              </a:ext>
            </a:extLst>
          </p:cNvPr>
          <p:cNvSpPr txBox="1"/>
          <p:nvPr/>
        </p:nvSpPr>
        <p:spPr>
          <a:xfrm>
            <a:off x="6352898" y="5291929"/>
            <a:ext cx="5001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0" dirty="0">
                <a:solidFill>
                  <a:schemeClr val="tx1"/>
                </a:solidFill>
                <a:latin typeface="+mn-ea"/>
                <a:ea typeface="+mn-ea"/>
              </a:rPr>
              <a:t>Examination of </a:t>
            </a:r>
            <a:br>
              <a:rPr lang="en-US" altLang="ja-JP" sz="2400" b="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ja-JP" sz="2400" b="0" dirty="0">
                <a:solidFill>
                  <a:schemeClr val="tx1"/>
                </a:solidFill>
                <a:latin typeface="+mn-ea"/>
                <a:ea typeface="+mn-ea"/>
              </a:rPr>
              <a:t>performance degradation </a:t>
            </a:r>
            <a:br>
              <a:rPr lang="en-US" altLang="ja-JP" sz="2400" b="0" dirty="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ja-JP" sz="2400" b="0" dirty="0">
                <a:solidFill>
                  <a:schemeClr val="tx1"/>
                </a:solidFill>
                <a:latin typeface="+mn-ea"/>
                <a:ea typeface="+mn-ea"/>
              </a:rPr>
              <a:t>and effectiveness of SPARK-flow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FEA3D8F-A475-A458-D05F-2DDCDD063C06}"/>
              </a:ext>
            </a:extLst>
          </p:cNvPr>
          <p:cNvSpPr txBox="1"/>
          <p:nvPr/>
        </p:nvSpPr>
        <p:spPr>
          <a:xfrm>
            <a:off x="6429432" y="4763690"/>
            <a:ext cx="1606530" cy="461665"/>
          </a:xfrm>
          <a:prstGeom prst="rect">
            <a:avLst/>
          </a:prstGeom>
          <a:solidFill>
            <a:srgbClr val="46877B"/>
          </a:solidFill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Objective</a:t>
            </a:r>
            <a:endParaRPr lang="ja-JP" altLang="en-US" sz="24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02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Evaluation of </a:t>
            </a:r>
            <a:r>
              <a:rPr lang="en-US" altLang="ja-JP" dirty="0"/>
              <a:t>Ideas by GPT-4 (1)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D76FD4C-16D8-9421-BF1E-1D18EDF1A9C1}"/>
              </a:ext>
            </a:extLst>
          </p:cNvPr>
          <p:cNvSpPr/>
          <p:nvPr/>
        </p:nvSpPr>
        <p:spPr>
          <a:xfrm>
            <a:off x="593279" y="1867667"/>
            <a:ext cx="11149157" cy="436466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1007967-6C9F-F768-C948-03D2952BE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217" y="2629992"/>
            <a:ext cx="5469710" cy="317712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4C29D49-4B1E-60A7-2116-053FDE1FDA03}"/>
              </a:ext>
            </a:extLst>
          </p:cNvPr>
          <p:cNvSpPr txBox="1"/>
          <p:nvPr/>
        </p:nvSpPr>
        <p:spPr>
          <a:xfrm>
            <a:off x="799208" y="2713462"/>
            <a:ext cx="409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Similarity </a:t>
            </a:r>
          </a:p>
          <a:p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with Human Evaluations</a:t>
            </a:r>
            <a:endParaRPr kumimoji="1" lang="ja-JP" altLang="en-US" sz="24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22ED95D-2D6B-4611-C0FE-56609F7D75B5}"/>
              </a:ext>
            </a:extLst>
          </p:cNvPr>
          <p:cNvCxnSpPr>
            <a:cxnSpLocks/>
          </p:cNvCxnSpPr>
          <p:nvPr/>
        </p:nvCxnSpPr>
        <p:spPr>
          <a:xfrm flipH="1">
            <a:off x="4889472" y="5205597"/>
            <a:ext cx="1175745" cy="0"/>
          </a:xfrm>
          <a:prstGeom prst="line">
            <a:avLst/>
          </a:prstGeom>
          <a:ln>
            <a:headEnd type="oval" w="lg" len="lg"/>
          </a:ln>
          <a:effectLst>
            <a:glow rad="88900">
              <a:srgbClr val="FFFFFF">
                <a:alpha val="87000"/>
              </a:srgb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2C46041-B902-3768-6587-A179717822C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4889472" y="3128961"/>
            <a:ext cx="1048802" cy="921040"/>
          </a:xfrm>
          <a:prstGeom prst="line">
            <a:avLst/>
          </a:prstGeom>
          <a:ln>
            <a:headEnd type="oval" w="lg" len="lg"/>
          </a:ln>
          <a:effectLst>
            <a:glow rad="88900">
              <a:srgbClr val="FFFFFF">
                <a:alpha val="87000"/>
              </a:srgb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63AD789-CFA7-A2BA-FA71-82B46CA3F568}"/>
              </a:ext>
            </a:extLst>
          </p:cNvPr>
          <p:cNvSpPr txBox="1"/>
          <p:nvPr/>
        </p:nvSpPr>
        <p:spPr>
          <a:xfrm>
            <a:off x="713122" y="1901941"/>
            <a:ext cx="822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Correlation between GPT-4 and Human Evaluation</a:t>
            </a:r>
            <a:r>
              <a:rPr kumimoji="1" lang="en-US" altLang="ja-JP" sz="1800" dirty="0"/>
              <a:t> [11]</a:t>
            </a:r>
            <a:endParaRPr kumimoji="1" lang="ja-JP" altLang="en-US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2D93B1F-A578-F112-37BF-9CD99EDCB1D4}"/>
              </a:ext>
            </a:extLst>
          </p:cNvPr>
          <p:cNvSpPr txBox="1"/>
          <p:nvPr/>
        </p:nvSpPr>
        <p:spPr>
          <a:xfrm>
            <a:off x="558800" y="6373547"/>
            <a:ext cx="72298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/>
                </a:solidFill>
              </a:rPr>
              <a:t>[11</a:t>
            </a:r>
            <a:r>
              <a:rPr lang="en-US" altLang="ja-JP" sz="1100" dirty="0">
                <a:solidFill>
                  <a:schemeClr val="tx2"/>
                </a:solidFill>
              </a:rPr>
              <a:t>] Direct preference optimization: Your language model is secretly a reward model", </a:t>
            </a:r>
            <a:r>
              <a:rPr lang="en-US" altLang="ja-JP" sz="1100" dirty="0" err="1">
                <a:solidFill>
                  <a:schemeClr val="tx2"/>
                </a:solidFill>
              </a:rPr>
              <a:t>Rafailov</a:t>
            </a:r>
            <a:r>
              <a:rPr lang="en-US" altLang="ja-JP" sz="1100" dirty="0">
                <a:solidFill>
                  <a:schemeClr val="tx2"/>
                </a:solidFill>
              </a:rPr>
              <a:t>, Rafael et al (2024)</a:t>
            </a:r>
            <a:endParaRPr kumimoji="1" lang="en-US" altLang="ja-JP" sz="1100" dirty="0">
              <a:solidFill>
                <a:schemeClr val="tx2"/>
              </a:solidFill>
            </a:endParaRPr>
          </a:p>
        </p:txBody>
      </p:sp>
      <p:sp>
        <p:nvSpPr>
          <p:cNvPr id="44" name="フレーム 43">
            <a:extLst>
              <a:ext uri="{FF2B5EF4-FFF2-40B4-BE49-F238E27FC236}">
                <a16:creationId xmlns:a16="http://schemas.microsoft.com/office/drawing/2014/main" id="{B9ECD4BE-60E9-ABCC-630D-BE8B7BAB05BF}"/>
              </a:ext>
            </a:extLst>
          </p:cNvPr>
          <p:cNvSpPr/>
          <p:nvPr/>
        </p:nvSpPr>
        <p:spPr>
          <a:xfrm>
            <a:off x="8804381" y="3663569"/>
            <a:ext cx="403954" cy="977750"/>
          </a:xfrm>
          <a:prstGeom prst="frame">
            <a:avLst>
              <a:gd name="adj1" fmla="val 969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フレーム 44">
            <a:extLst>
              <a:ext uri="{FF2B5EF4-FFF2-40B4-BE49-F238E27FC236}">
                <a16:creationId xmlns:a16="http://schemas.microsoft.com/office/drawing/2014/main" id="{3E5D332F-5BE7-AF9E-DDA7-3F3FC59EFCF5}"/>
              </a:ext>
            </a:extLst>
          </p:cNvPr>
          <p:cNvSpPr/>
          <p:nvPr/>
        </p:nvSpPr>
        <p:spPr>
          <a:xfrm>
            <a:off x="8815303" y="4716722"/>
            <a:ext cx="379849" cy="977750"/>
          </a:xfrm>
          <a:prstGeom prst="frame">
            <a:avLst>
              <a:gd name="adj1" fmla="val 7572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9B3053A9-FEFE-7193-BD38-313819D03707}"/>
              </a:ext>
            </a:extLst>
          </p:cNvPr>
          <p:cNvGrpSpPr/>
          <p:nvPr/>
        </p:nvGrpSpPr>
        <p:grpSpPr>
          <a:xfrm>
            <a:off x="799208" y="4293791"/>
            <a:ext cx="4147093" cy="1871944"/>
            <a:chOff x="799208" y="4050002"/>
            <a:chExt cx="4147093" cy="1871944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9401817C-61E3-7390-7470-4A752F5D6933}"/>
                </a:ext>
              </a:extLst>
            </p:cNvPr>
            <p:cNvSpPr txBox="1"/>
            <p:nvPr/>
          </p:nvSpPr>
          <p:spPr>
            <a:xfrm>
              <a:off x="3150617" y="4143289"/>
              <a:ext cx="1795684" cy="759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2400" b="1" dirty="0">
                  <a:solidFill>
                    <a:schemeClr val="accent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Lower </a:t>
              </a:r>
            </a:p>
            <a:p>
              <a:pPr>
                <a:lnSpc>
                  <a:spcPct val="90000"/>
                </a:lnSpc>
              </a:pPr>
              <a:r>
                <a:rPr lang="en-US" altLang="ja-JP" sz="2400" b="1" dirty="0">
                  <a:solidFill>
                    <a:schemeClr val="accent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agreement</a:t>
              </a:r>
              <a:endParaRPr kumimoji="1" lang="ja-JP" altLang="en-US" sz="2400" b="1">
                <a:solidFill>
                  <a:schemeClr val="accent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21" name="グラフィックス 20">
              <a:extLst>
                <a:ext uri="{FF2B5EF4-FFF2-40B4-BE49-F238E27FC236}">
                  <a16:creationId xmlns:a16="http://schemas.microsoft.com/office/drawing/2014/main" id="{D17E04AB-4DDE-3D02-991A-0924C20B1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9208" y="5021707"/>
              <a:ext cx="856358" cy="856358"/>
            </a:xfrm>
            <a:prstGeom prst="rect">
              <a:avLst/>
            </a:prstGeom>
          </p:spPr>
        </p:pic>
        <p:pic>
          <p:nvPicPr>
            <p:cNvPr id="23" name="グラフィックス 22">
              <a:extLst>
                <a:ext uri="{FF2B5EF4-FFF2-40B4-BE49-F238E27FC236}">
                  <a16:creationId xmlns:a16="http://schemas.microsoft.com/office/drawing/2014/main" id="{EC8C66EE-2062-522B-6159-4E0675BF9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7299" y="5021707"/>
              <a:ext cx="856358" cy="856358"/>
            </a:xfrm>
            <a:prstGeom prst="rect">
              <a:avLst/>
            </a:prstGeom>
          </p:spPr>
        </p:pic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39A0C297-405E-6BB1-E460-D63C288F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9208" y="4050002"/>
              <a:ext cx="856358" cy="856358"/>
            </a:xfrm>
            <a:prstGeom prst="rect">
              <a:avLst/>
            </a:prstGeom>
          </p:spPr>
        </p:pic>
        <p:pic>
          <p:nvPicPr>
            <p:cNvPr id="28" name="グラフィックス 27">
              <a:extLst>
                <a:ext uri="{FF2B5EF4-FFF2-40B4-BE49-F238E27FC236}">
                  <a16:creationId xmlns:a16="http://schemas.microsoft.com/office/drawing/2014/main" id="{F1A8E0C0-7C37-604F-49D5-EAA3FF5F9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0203" y="4050002"/>
              <a:ext cx="856358" cy="856358"/>
            </a:xfrm>
            <a:prstGeom prst="rect">
              <a:avLst/>
            </a:prstGeom>
          </p:spPr>
        </p:pic>
        <p:pic>
          <p:nvPicPr>
            <p:cNvPr id="33" name="グラフィックス 32">
              <a:extLst>
                <a:ext uri="{FF2B5EF4-FFF2-40B4-BE49-F238E27FC236}">
                  <a16:creationId xmlns:a16="http://schemas.microsoft.com/office/drawing/2014/main" id="{D335B93E-4496-5D32-65E7-8C1D76688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83257" y="4218554"/>
              <a:ext cx="519255" cy="519255"/>
            </a:xfrm>
            <a:prstGeom prst="rect">
              <a:avLst/>
            </a:prstGeom>
          </p:spPr>
        </p:pic>
        <p:pic>
          <p:nvPicPr>
            <p:cNvPr id="35" name="グラフィックス 34">
              <a:extLst>
                <a:ext uri="{FF2B5EF4-FFF2-40B4-BE49-F238E27FC236}">
                  <a16:creationId xmlns:a16="http://schemas.microsoft.com/office/drawing/2014/main" id="{EDEA3DAB-7CD7-F1C0-E0E9-A5934748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71805" y="5190259"/>
              <a:ext cx="519255" cy="519255"/>
            </a:xfrm>
            <a:prstGeom prst="rect">
              <a:avLst/>
            </a:prstGeom>
          </p:spPr>
        </p:pic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CEAB85ED-A232-0419-D257-69DC000C644C}"/>
                </a:ext>
              </a:extLst>
            </p:cNvPr>
            <p:cNvSpPr txBox="1"/>
            <p:nvPr/>
          </p:nvSpPr>
          <p:spPr>
            <a:xfrm>
              <a:off x="3150617" y="5162186"/>
              <a:ext cx="1795684" cy="759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ja-JP" sz="2400" b="1" dirty="0">
                  <a:solidFill>
                    <a:schemeClr val="accent3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Higher </a:t>
              </a:r>
            </a:p>
            <a:p>
              <a:pPr>
                <a:lnSpc>
                  <a:spcPct val="90000"/>
                </a:lnSpc>
              </a:pPr>
              <a:r>
                <a:rPr lang="en-US" altLang="ja-JP" sz="2400" b="1" dirty="0">
                  <a:solidFill>
                    <a:schemeClr val="accent3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agreement</a:t>
              </a:r>
              <a:endParaRPr kumimoji="1" lang="ja-JP" altLang="en-US" sz="2400" b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4105639-D38E-4ED6-A097-2958BCD12001}"/>
              </a:ext>
            </a:extLst>
          </p:cNvPr>
          <p:cNvSpPr txBox="1"/>
          <p:nvPr/>
        </p:nvSpPr>
        <p:spPr>
          <a:xfrm>
            <a:off x="799208" y="3805677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Degree of Agreement</a:t>
            </a:r>
            <a:endParaRPr kumimoji="1" lang="ja-JP" altLang="en-US" sz="24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184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Evaluation of </a:t>
            </a:r>
            <a:r>
              <a:rPr lang="en-US" altLang="ja-JP" dirty="0"/>
              <a:t>Ideas by GPT-4 (2)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64BFFB7-2D3B-F2D4-76A0-548B5D45E46E}"/>
              </a:ext>
            </a:extLst>
          </p:cNvPr>
          <p:cNvSpPr/>
          <p:nvPr/>
        </p:nvSpPr>
        <p:spPr>
          <a:xfrm>
            <a:off x="615501" y="1812489"/>
            <a:ext cx="11099799" cy="436466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08CE946-672A-8377-1D55-DB7D488B4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76" b="4383"/>
          <a:stretch/>
        </p:blipFill>
        <p:spPr>
          <a:xfrm>
            <a:off x="783022" y="2940065"/>
            <a:ext cx="10291378" cy="301723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A995479-1B35-58F4-0E30-0BAF7F3443B6}"/>
              </a:ext>
            </a:extLst>
          </p:cNvPr>
          <p:cNvSpPr txBox="1"/>
          <p:nvPr/>
        </p:nvSpPr>
        <p:spPr>
          <a:xfrm>
            <a:off x="723974" y="2350538"/>
            <a:ext cx="9922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Correlation with human ratings in terms of novelty and feasibility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D990019-A800-E5C7-5CED-AA6D8F9E41C6}"/>
              </a:ext>
            </a:extLst>
          </p:cNvPr>
          <p:cNvSpPr txBox="1"/>
          <p:nvPr/>
        </p:nvSpPr>
        <p:spPr>
          <a:xfrm>
            <a:off x="723974" y="1921198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Evaluation of Ideas</a:t>
            </a:r>
            <a:r>
              <a:rPr lang="en-US" altLang="ja-JP" b="1" dirty="0">
                <a:latin typeface="Yu Gothic" panose="020B0400000000000000" pitchFamily="34" charset="-128"/>
                <a:ea typeface="Yu Gothic" panose="020B0400000000000000" pitchFamily="34" charset="-128"/>
              </a:rPr>
              <a:t>[12]</a:t>
            </a:r>
            <a:endParaRPr kumimoji="1" lang="ja-JP" altLang="en-US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2D93B1F-A578-F112-37BF-9CD99EDCB1D4}"/>
              </a:ext>
            </a:extLst>
          </p:cNvPr>
          <p:cNvSpPr txBox="1"/>
          <p:nvPr/>
        </p:nvSpPr>
        <p:spPr>
          <a:xfrm>
            <a:off x="563223" y="6252933"/>
            <a:ext cx="829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/>
                </a:solidFill>
              </a:rPr>
              <a:t>[12] "Assessing Novelty, Feasibility, and Value of Creative Ideas with an Unsupervised Approach Using GPT-4", Kern, F. B. et al (2023)</a:t>
            </a: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45D3A7CC-71FB-879F-5E25-845C92AFD7FA}"/>
              </a:ext>
            </a:extLst>
          </p:cNvPr>
          <p:cNvCxnSpPr>
            <a:cxnSpLocks/>
          </p:cNvCxnSpPr>
          <p:nvPr/>
        </p:nvCxnSpPr>
        <p:spPr>
          <a:xfrm flipV="1">
            <a:off x="2076176" y="3489444"/>
            <a:ext cx="1860364" cy="1770641"/>
          </a:xfrm>
          <a:prstGeom prst="line">
            <a:avLst/>
          </a:prstGeom>
          <a:ln w="5715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570CEEB-E5DD-A517-07B1-E95E540B7EB3}"/>
              </a:ext>
            </a:extLst>
          </p:cNvPr>
          <p:cNvCxnSpPr>
            <a:cxnSpLocks/>
          </p:cNvCxnSpPr>
          <p:nvPr/>
        </p:nvCxnSpPr>
        <p:spPr>
          <a:xfrm flipV="1">
            <a:off x="5685428" y="3489444"/>
            <a:ext cx="1236072" cy="1840281"/>
          </a:xfrm>
          <a:prstGeom prst="line">
            <a:avLst/>
          </a:prstGeom>
          <a:ln w="5715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74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Win Rate: Comparing Two Methods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004530B-8B7E-DD41-04BF-C949F59893BE}"/>
              </a:ext>
            </a:extLst>
          </p:cNvPr>
          <p:cNvSpPr/>
          <p:nvPr/>
        </p:nvSpPr>
        <p:spPr>
          <a:xfrm>
            <a:off x="576449" y="1955481"/>
            <a:ext cx="11455400" cy="431960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sz="2400" b="0" i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B20903D-E5D4-0483-A428-61AAB98F4663}"/>
              </a:ext>
            </a:extLst>
          </p:cNvPr>
          <p:cNvSpPr txBox="1"/>
          <p:nvPr/>
        </p:nvSpPr>
        <p:spPr>
          <a:xfrm>
            <a:off x="812883" y="2152031"/>
            <a:ext cx="32528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Evaluation by GPT-4</a:t>
            </a:r>
            <a:endParaRPr kumimoji="1" lang="ja-JP" altLang="en-US" sz="24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3A3D776E-C71C-BFDD-30FB-177042D57DED}"/>
              </a:ext>
            </a:extLst>
          </p:cNvPr>
          <p:cNvSpPr/>
          <p:nvPr/>
        </p:nvSpPr>
        <p:spPr>
          <a:xfrm>
            <a:off x="869177" y="2810246"/>
            <a:ext cx="6393039" cy="1600021"/>
          </a:xfrm>
          <a:prstGeom prst="roundRect">
            <a:avLst>
              <a:gd name="adj" fmla="val 4245"/>
            </a:avLst>
          </a:prstGeom>
          <a:solidFill>
            <a:srgbClr val="00272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Preferred : </a:t>
            </a:r>
            <a:r>
              <a:rPr kumimoji="1" lang="en-US" altLang="ja-JP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Idea B</a:t>
            </a:r>
            <a:br>
              <a:rPr kumimoji="1" lang="en-US" altLang="ja-JP" sz="2400" b="1" dirty="0">
                <a:solidFill>
                  <a:schemeClr val="bg2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kumimoji="1" lang="en-US" altLang="ja-JP" sz="2400" b="1" dirty="0">
              <a:solidFill>
                <a:schemeClr val="bg2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Reason</a:t>
            </a:r>
            <a:r>
              <a:rPr lang="ja-JP" altLang="en-US" sz="2400" b="1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：</a:t>
            </a:r>
            <a:r>
              <a:rPr lang="en-US" altLang="ja-JP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Idea B </a:t>
            </a:r>
            <a:r>
              <a:rPr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is original but less feasible. Conversely Idea A is…</a:t>
            </a:r>
            <a:endParaRPr lang="en-US" altLang="ja-JP" sz="2400" b="1" dirty="0">
              <a:solidFill>
                <a:schemeClr val="bg2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C26B6FF-3041-8A98-56D9-A0698A247D86}"/>
              </a:ext>
            </a:extLst>
          </p:cNvPr>
          <p:cNvSpPr txBox="1"/>
          <p:nvPr/>
        </p:nvSpPr>
        <p:spPr>
          <a:xfrm>
            <a:off x="7554944" y="2810246"/>
            <a:ext cx="3518912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400" dirty="0">
                <a:latin typeface="+mn-ea"/>
              </a:rPr>
              <a:t>Idea </a:t>
            </a:r>
            <a:r>
              <a:rPr lang="en-US" altLang="ja-JP" sz="2400" b="0" dirty="0">
                <a:solidFill>
                  <a:schemeClr val="accent3"/>
                </a:solidFill>
                <a:latin typeface="+mn-ea"/>
              </a:rPr>
              <a:t>1A</a:t>
            </a:r>
            <a:r>
              <a:rPr lang="en-US" altLang="ja-JP" sz="2400" b="0" dirty="0">
                <a:solidFill>
                  <a:schemeClr val="tx1"/>
                </a:solidFill>
                <a:latin typeface="+mn-ea"/>
              </a:rPr>
              <a:t> vs </a:t>
            </a:r>
            <a:r>
              <a:rPr lang="en-US" altLang="ja-JP" sz="2400" dirty="0">
                <a:latin typeface="+mn-ea"/>
              </a:rPr>
              <a:t>Idea </a:t>
            </a:r>
            <a:r>
              <a:rPr lang="en-US" altLang="ja-JP" sz="2400" dirty="0">
                <a:solidFill>
                  <a:schemeClr val="accent1"/>
                </a:solidFill>
                <a:latin typeface="+mn-ea"/>
              </a:rPr>
              <a:t>1B</a:t>
            </a:r>
            <a:r>
              <a:rPr lang="en-US" altLang="ja-JP" sz="2400" dirty="0">
                <a:latin typeface="+mn-ea"/>
              </a:rPr>
              <a:t> </a:t>
            </a:r>
            <a:r>
              <a:rPr lang="ja-JP" altLang="en-US" sz="2400">
                <a:latin typeface="+mn-ea"/>
              </a:rPr>
              <a:t>→</a:t>
            </a:r>
            <a:r>
              <a:rPr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ja-JP" sz="2400" b="1" dirty="0">
                <a:solidFill>
                  <a:schemeClr val="accent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  <a:p>
            <a:r>
              <a:rPr lang="en-US" altLang="ja-JP" sz="2400" dirty="0">
                <a:latin typeface="+mn-ea"/>
              </a:rPr>
              <a:t>Idea </a:t>
            </a:r>
            <a:r>
              <a:rPr lang="en-US" altLang="ja-JP" sz="2400" dirty="0">
                <a:solidFill>
                  <a:schemeClr val="accent3"/>
                </a:solidFill>
                <a:latin typeface="+mn-ea"/>
              </a:rPr>
              <a:t>2</a:t>
            </a:r>
            <a:r>
              <a:rPr lang="en-US" altLang="ja-JP" sz="2400" b="0" dirty="0">
                <a:solidFill>
                  <a:schemeClr val="accent3"/>
                </a:solidFill>
                <a:latin typeface="+mn-ea"/>
              </a:rPr>
              <a:t>A</a:t>
            </a:r>
            <a:r>
              <a:rPr lang="en-US" altLang="ja-JP" sz="2400" b="0" dirty="0">
                <a:solidFill>
                  <a:schemeClr val="tx1"/>
                </a:solidFill>
                <a:latin typeface="+mn-ea"/>
              </a:rPr>
              <a:t> vs </a:t>
            </a:r>
            <a:r>
              <a:rPr lang="en-US" altLang="ja-JP" sz="2400" dirty="0">
                <a:latin typeface="+mn-ea"/>
              </a:rPr>
              <a:t>Idea </a:t>
            </a:r>
            <a:r>
              <a:rPr lang="en-US" altLang="ja-JP" sz="2400" b="0" dirty="0">
                <a:solidFill>
                  <a:schemeClr val="accent1"/>
                </a:solidFill>
                <a:latin typeface="+mn-ea"/>
              </a:rPr>
              <a:t>2</a:t>
            </a:r>
            <a:r>
              <a:rPr lang="en-US" altLang="ja-JP" sz="2400" dirty="0">
                <a:solidFill>
                  <a:schemeClr val="accent1"/>
                </a:solidFill>
                <a:latin typeface="+mn-ea"/>
              </a:rPr>
              <a:t>B</a:t>
            </a:r>
            <a:r>
              <a:rPr lang="en-US" altLang="ja-JP" sz="2400" dirty="0">
                <a:latin typeface="+mn-ea"/>
              </a:rPr>
              <a:t> </a:t>
            </a:r>
            <a:r>
              <a:rPr lang="ja-JP" altLang="en-US" sz="2400">
                <a:latin typeface="+mn-ea"/>
              </a:rPr>
              <a:t>→</a:t>
            </a:r>
            <a:r>
              <a:rPr lang="en-US" altLang="ja-JP" sz="2400" dirty="0">
                <a:latin typeface="+mn-ea"/>
              </a:rPr>
              <a:t> </a:t>
            </a:r>
            <a:r>
              <a:rPr lang="en-US" altLang="ja-JP" sz="2400" b="1" dirty="0">
                <a:solidFill>
                  <a:schemeClr val="accent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  <a:p>
            <a:r>
              <a:rPr lang="en-US" altLang="ja-JP" sz="2400" dirty="0">
                <a:latin typeface="+mn-ea"/>
              </a:rPr>
              <a:t>Idea </a:t>
            </a:r>
            <a:r>
              <a:rPr lang="en-US" altLang="ja-JP" sz="2400" b="0" dirty="0">
                <a:solidFill>
                  <a:schemeClr val="accent3"/>
                </a:solidFill>
                <a:latin typeface="+mn-ea"/>
              </a:rPr>
              <a:t>3A</a:t>
            </a:r>
            <a:r>
              <a:rPr lang="en-US" altLang="ja-JP" sz="2400" b="0" dirty="0">
                <a:solidFill>
                  <a:schemeClr val="tx1"/>
                </a:solidFill>
                <a:latin typeface="+mn-ea"/>
              </a:rPr>
              <a:t> vs Idea </a:t>
            </a:r>
            <a:r>
              <a:rPr lang="en-US" altLang="ja-JP" sz="2400" dirty="0">
                <a:solidFill>
                  <a:schemeClr val="accent1"/>
                </a:solidFill>
                <a:latin typeface="+mn-ea"/>
              </a:rPr>
              <a:t>3B</a:t>
            </a:r>
            <a:r>
              <a:rPr lang="en-US" altLang="ja-JP" sz="2400" dirty="0">
                <a:latin typeface="+mn-ea"/>
              </a:rPr>
              <a:t> </a:t>
            </a:r>
            <a:r>
              <a:rPr lang="ja-JP" altLang="en-US" sz="2400">
                <a:latin typeface="+mn-ea"/>
              </a:rPr>
              <a:t>→</a:t>
            </a:r>
            <a:r>
              <a:rPr lang="en-US" altLang="ja-JP" sz="2400" dirty="0">
                <a:latin typeface="+mn-ea"/>
              </a:rPr>
              <a:t> </a:t>
            </a:r>
            <a:r>
              <a:rPr lang="en-US" altLang="ja-JP" sz="2400" b="1" dirty="0">
                <a:solidFill>
                  <a:schemeClr val="accent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9953B30-C10B-64F7-FA7A-09A573F62DC6}"/>
              </a:ext>
            </a:extLst>
          </p:cNvPr>
          <p:cNvGrpSpPr/>
          <p:nvPr/>
        </p:nvGrpSpPr>
        <p:grpSpPr>
          <a:xfrm>
            <a:off x="7654176" y="4035743"/>
            <a:ext cx="4332582" cy="461665"/>
            <a:chOff x="8547321" y="5984358"/>
            <a:chExt cx="4332582" cy="461665"/>
          </a:xfrm>
        </p:grpSpPr>
        <p:sp>
          <p:nvSpPr>
            <p:cNvPr id="27" name="右矢印 26">
              <a:extLst>
                <a:ext uri="{FF2B5EF4-FFF2-40B4-BE49-F238E27FC236}">
                  <a16:creationId xmlns:a16="http://schemas.microsoft.com/office/drawing/2014/main" id="{3F6B18E3-8088-0DEF-9B4B-705233A51200}"/>
                </a:ext>
              </a:extLst>
            </p:cNvPr>
            <p:cNvSpPr/>
            <p:nvPr/>
          </p:nvSpPr>
          <p:spPr>
            <a:xfrm>
              <a:off x="8547321" y="5990027"/>
              <a:ext cx="217353" cy="354780"/>
            </a:xfrm>
            <a:prstGeom prst="rightArrow">
              <a:avLst/>
            </a:prstGeom>
            <a:solidFill>
              <a:srgbClr val="3E92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8CD4C6E3-C4F9-C69F-5BDD-6A0343AEFE3E}"/>
                </a:ext>
              </a:extLst>
            </p:cNvPr>
            <p:cNvSpPr txBox="1"/>
            <p:nvPr/>
          </p:nvSpPr>
          <p:spPr>
            <a:xfrm>
              <a:off x="8764674" y="5984358"/>
              <a:ext cx="411522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latin typeface="+mn-ea"/>
                </a:rPr>
                <a:t>Win rate of Method </a:t>
              </a:r>
              <a:r>
                <a:rPr lang="en-US" altLang="ja-JP" sz="2400" b="1" dirty="0">
                  <a:solidFill>
                    <a:schemeClr val="accent3"/>
                  </a:solidFill>
                  <a:latin typeface="+mn-ea"/>
                  <a:ea typeface="+mn-ea"/>
                </a:rPr>
                <a:t>A</a:t>
              </a:r>
              <a:r>
                <a:rPr lang="ja-JP" altLang="en-US" sz="2400">
                  <a:latin typeface="+mn-ea"/>
                </a:rPr>
                <a:t>：</a:t>
              </a:r>
              <a:r>
                <a:rPr lang="en-US" altLang="ja-JP" sz="2400" dirty="0">
                  <a:latin typeface="+mn-ea"/>
                </a:rPr>
                <a:t>66%</a:t>
              </a:r>
              <a:endParaRPr lang="en-US" altLang="ja-JP" sz="24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790BABD-3D2E-7BDA-A34D-46B074BFD06E}"/>
              </a:ext>
            </a:extLst>
          </p:cNvPr>
          <p:cNvSpPr txBox="1"/>
          <p:nvPr/>
        </p:nvSpPr>
        <p:spPr>
          <a:xfrm>
            <a:off x="576449" y="6368255"/>
            <a:ext cx="89306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/>
                </a:solidFill>
              </a:rPr>
              <a:t>[8] "Assessing Novelty, Feasibility, and Value of Creative Ideas with an Unsupervised Approach Using GPT-4", Kern, Felix Benjamin et al (2023)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D417AA4-5F7B-7CC3-1283-544B8961574D}"/>
              </a:ext>
            </a:extLst>
          </p:cNvPr>
          <p:cNvSpPr txBox="1"/>
          <p:nvPr/>
        </p:nvSpPr>
        <p:spPr>
          <a:xfrm>
            <a:off x="7534044" y="4681164"/>
            <a:ext cx="1098378" cy="461665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T-test</a:t>
            </a:r>
            <a:endParaRPr lang="ja-JP" altLang="en-US" sz="24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744733D-26F6-59BA-1688-72618617D98D}"/>
              </a:ext>
            </a:extLst>
          </p:cNvPr>
          <p:cNvSpPr txBox="1"/>
          <p:nvPr/>
        </p:nvSpPr>
        <p:spPr>
          <a:xfrm>
            <a:off x="7512687" y="5231903"/>
            <a:ext cx="3100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Win Rate = 50%</a:t>
            </a:r>
            <a:endParaRPr kumimoji="1" lang="en-US" altLang="ja-JP" sz="2400" dirty="0"/>
          </a:p>
          <a:p>
            <a:r>
              <a:rPr lang="en-US" altLang="ja-JP" sz="2400" dirty="0"/>
              <a:t>(Randomly Selected)</a:t>
            </a:r>
            <a:endParaRPr kumimoji="1" lang="ja-JP" altLang="en-US" sz="240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3C554E4-E6A1-F60F-820E-EF9508C1959D}"/>
              </a:ext>
            </a:extLst>
          </p:cNvPr>
          <p:cNvSpPr txBox="1"/>
          <p:nvPr/>
        </p:nvSpPr>
        <p:spPr>
          <a:xfrm>
            <a:off x="936922" y="4982853"/>
            <a:ext cx="1451038" cy="8925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+mn-ea"/>
              </a:rPr>
              <a:t>60%</a:t>
            </a:r>
            <a:br>
              <a:rPr lang="en-US" altLang="ja-JP" sz="2400" dirty="0">
                <a:latin typeface="+mn-ea"/>
              </a:rPr>
            </a:br>
            <a:r>
              <a:rPr lang="en-US" altLang="ja-JP" sz="2400" dirty="0">
                <a:solidFill>
                  <a:schemeClr val="tx2"/>
                </a:solidFill>
                <a:latin typeface="+mn-ea"/>
              </a:rPr>
              <a:t>Theme 1</a:t>
            </a:r>
            <a:endParaRPr lang="en-US" altLang="ja-JP" sz="2400" b="1" dirty="0">
              <a:solidFill>
                <a:schemeClr val="tx2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4376507-BDCA-8F5D-8075-804C970B03F1}"/>
              </a:ext>
            </a:extLst>
          </p:cNvPr>
          <p:cNvSpPr txBox="1"/>
          <p:nvPr/>
        </p:nvSpPr>
        <p:spPr>
          <a:xfrm>
            <a:off x="2712079" y="4982853"/>
            <a:ext cx="1451038" cy="8925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+mn-ea"/>
              </a:rPr>
              <a:t>70%</a:t>
            </a:r>
            <a:br>
              <a:rPr lang="en-US" altLang="ja-JP" sz="2400" dirty="0">
                <a:latin typeface="+mn-ea"/>
              </a:rPr>
            </a:br>
            <a:r>
              <a:rPr lang="en-US" altLang="ja-JP" sz="2400" dirty="0">
                <a:solidFill>
                  <a:schemeClr val="tx2"/>
                </a:solidFill>
                <a:latin typeface="+mn-ea"/>
              </a:rPr>
              <a:t>Theme 2</a:t>
            </a:r>
            <a:endParaRPr lang="en-US" altLang="ja-JP" sz="2400" b="1" dirty="0">
              <a:solidFill>
                <a:schemeClr val="tx2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DC77565-CA47-E7EE-DFDB-6A15B1740D5C}"/>
              </a:ext>
            </a:extLst>
          </p:cNvPr>
          <p:cNvSpPr txBox="1"/>
          <p:nvPr/>
        </p:nvSpPr>
        <p:spPr>
          <a:xfrm>
            <a:off x="5297201" y="4949449"/>
            <a:ext cx="1593706" cy="8925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ja-JP" sz="2800" dirty="0">
                <a:latin typeface="+mn-ea"/>
              </a:rPr>
              <a:t>65%</a:t>
            </a:r>
            <a:br>
              <a:rPr lang="en-US" altLang="ja-JP" sz="2400" dirty="0">
                <a:latin typeface="+mn-ea"/>
              </a:rPr>
            </a:br>
            <a:r>
              <a:rPr lang="en-US" altLang="ja-JP" sz="2400" dirty="0">
                <a:solidFill>
                  <a:schemeClr val="tx2"/>
                </a:solidFill>
                <a:latin typeface="+mn-ea"/>
              </a:rPr>
              <a:t>Theme 50</a:t>
            </a:r>
            <a:endParaRPr lang="en-US" altLang="ja-JP" sz="2400" b="1" dirty="0">
              <a:solidFill>
                <a:schemeClr val="tx2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AB6430E-3D3A-BF8B-CCFC-0B88EAB6D954}"/>
              </a:ext>
            </a:extLst>
          </p:cNvPr>
          <p:cNvSpPr txBox="1"/>
          <p:nvPr/>
        </p:nvSpPr>
        <p:spPr>
          <a:xfrm>
            <a:off x="4466064" y="5167519"/>
            <a:ext cx="5437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ja-JP" sz="2800" dirty="0">
                <a:latin typeface="+mn-ea"/>
              </a:rPr>
              <a:t>…</a:t>
            </a:r>
            <a:endParaRPr lang="en-US" altLang="ja-JP" sz="2400" b="1" dirty="0">
              <a:solidFill>
                <a:schemeClr val="accent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F278EC6-62B1-24A8-9649-19C5318B2EE4}"/>
              </a:ext>
            </a:extLst>
          </p:cNvPr>
          <p:cNvSpPr txBox="1"/>
          <p:nvPr/>
        </p:nvSpPr>
        <p:spPr>
          <a:xfrm>
            <a:off x="7580717" y="2197957"/>
            <a:ext cx="1526380" cy="461665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Win Rate</a:t>
            </a:r>
            <a:endParaRPr lang="ja-JP" altLang="en-US" sz="24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71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0" grpId="0"/>
      <p:bldP spid="24" grpId="0"/>
      <p:bldP spid="25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Comparison Between Simple and SPARK-flow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F57FBAE1-5731-B06D-D4D3-551B1C1C7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814528"/>
              </p:ext>
            </p:extLst>
          </p:nvPr>
        </p:nvGraphicFramePr>
        <p:xfrm>
          <a:off x="636920" y="1948576"/>
          <a:ext cx="6068680" cy="291456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210461">
                  <a:extLst>
                    <a:ext uri="{9D8B030D-6E8A-4147-A177-3AD203B41FA5}">
                      <a16:colId xmlns:a16="http://schemas.microsoft.com/office/drawing/2014/main" val="3294972378"/>
                    </a:ext>
                  </a:extLst>
                </a:gridCol>
                <a:gridCol w="2858219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# of Comparisons</a:t>
                      </a:r>
                      <a:endParaRPr kumimoji="1" lang="ja-JP" altLang="en-US" sz="2400" b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450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# of Themes</a:t>
                      </a:r>
                      <a:endParaRPr kumimoji="1" lang="ja-JP" altLang="en-US" sz="2400" b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50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52897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dirty="0"/>
                        <a:t>Win rate for</a:t>
                      </a:r>
                      <a:br>
                        <a:rPr kumimoji="1" lang="en-US" altLang="ja-JP" sz="2400" b="0" dirty="0"/>
                      </a:br>
                      <a:r>
                        <a:rPr kumimoji="1" lang="en-US" altLang="ja-JP" sz="2400" b="0" dirty="0"/>
                        <a:t>SPARK-flow</a:t>
                      </a:r>
                      <a:endParaRPr kumimoji="1" lang="ja-JP" altLang="en-US" sz="2400" b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b="1" dirty="0"/>
                        <a:t>91.3</a:t>
                      </a:r>
                      <a:r>
                        <a:rPr lang="en-US" altLang="ja-JP" sz="2400" dirty="0"/>
                        <a:t>±14.3% </a:t>
                      </a:r>
                      <a:br>
                        <a:rPr lang="en-US" altLang="ja-JP" sz="2400" dirty="0"/>
                      </a:br>
                      <a:r>
                        <a:rPr lang="en-US" altLang="ja-JP" sz="2400" dirty="0"/>
                        <a:t>( p &lt; 0.01 )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33869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# of themes</a:t>
                      </a:r>
                      <a:br>
                        <a:rPr kumimoji="1" lang="en-US" altLang="ja-JP" sz="2400" b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</a:br>
                      <a:r>
                        <a:rPr kumimoji="1" lang="en-US" altLang="ja-JP" sz="2400" b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win rate &gt; 50% </a:t>
                      </a:r>
                      <a:endParaRPr kumimoji="1" lang="ja-JP" altLang="en-US" sz="2400" b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dirty="0"/>
                        <a:t>48</a:t>
                      </a:r>
                      <a:br>
                        <a:rPr lang="en-US" altLang="ja-JP" sz="2400" dirty="0"/>
                      </a:br>
                      <a:r>
                        <a:rPr lang="en-US" altLang="ja-JP" sz="2400" dirty="0"/>
                        <a:t> ( </a:t>
                      </a:r>
                      <a:r>
                        <a:rPr lang="en-US" altLang="ja-JP" sz="2400" b="1" dirty="0"/>
                        <a:t>96.7%</a:t>
                      </a:r>
                      <a:r>
                        <a:rPr lang="en-US" altLang="ja-JP" sz="2400" dirty="0"/>
                        <a:t> )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92314465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2B6C91B-DF45-0582-D2C5-ED06B46D9390}"/>
              </a:ext>
            </a:extLst>
          </p:cNvPr>
          <p:cNvSpPr txBox="1"/>
          <p:nvPr/>
        </p:nvSpPr>
        <p:spPr>
          <a:xfrm>
            <a:off x="558800" y="5173399"/>
            <a:ext cx="50898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600" b="1" dirty="0">
                <a:solidFill>
                  <a:schemeClr val="accent4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Contribution to Idea Creativity</a:t>
            </a:r>
            <a:endParaRPr kumimoji="1" lang="ja-JP" altLang="en-US" sz="26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AutoShape 2" descr="Untitled">
            <a:extLst>
              <a:ext uri="{FF2B5EF4-FFF2-40B4-BE49-F238E27FC236}">
                <a16:creationId xmlns:a16="http://schemas.microsoft.com/office/drawing/2014/main" id="{877D07A3-DAE7-223F-5396-8B2E7C1EF3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AutoShape 4" descr="Untitled">
            <a:extLst>
              <a:ext uri="{FF2B5EF4-FFF2-40B4-BE49-F238E27FC236}">
                <a16:creationId xmlns:a16="http://schemas.microsoft.com/office/drawing/2014/main" id="{DC194D6F-D77D-DAEA-3449-F7758AEEF4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CA5ADEAD-9E5F-82AE-2E8F-4089A33D09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" name="AutoShape 8">
            <a:extLst>
              <a:ext uri="{FF2B5EF4-FFF2-40B4-BE49-F238E27FC236}">
                <a16:creationId xmlns:a16="http://schemas.microsoft.com/office/drawing/2014/main" id="{247338B9-AECC-0529-B3C6-624A7844A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7E697AB-715A-F805-9253-3D7CCD0E4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7"/>
          <a:stretch/>
        </p:blipFill>
        <p:spPr>
          <a:xfrm>
            <a:off x="7188325" y="1948576"/>
            <a:ext cx="3770762" cy="291456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8D0D1FC-E9A8-1EBC-D8C2-FA28AB3CF5C8}"/>
              </a:ext>
            </a:extLst>
          </p:cNvPr>
          <p:cNvSpPr txBox="1"/>
          <p:nvPr/>
        </p:nvSpPr>
        <p:spPr>
          <a:xfrm>
            <a:off x="558800" y="5632530"/>
            <a:ext cx="606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The multi-agent discussions formed by SPARK-flow impact the creativity of ideas.</a:t>
            </a:r>
            <a:endParaRPr kumimoji="1" lang="ja-JP" altLang="en-US" sz="24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1083021-5F6E-C65E-9338-FDA1B2BCE390}"/>
              </a:ext>
            </a:extLst>
          </p:cNvPr>
          <p:cNvGrpSpPr/>
          <p:nvPr/>
        </p:nvGrpSpPr>
        <p:grpSpPr>
          <a:xfrm>
            <a:off x="6894279" y="5161813"/>
            <a:ext cx="5252193" cy="1692772"/>
            <a:chOff x="6894279" y="5161813"/>
            <a:chExt cx="5252193" cy="1692772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1C8AE006-38F1-EE63-8841-047E438CF5CF}"/>
                </a:ext>
              </a:extLst>
            </p:cNvPr>
            <p:cNvSpPr txBox="1"/>
            <p:nvPr/>
          </p:nvSpPr>
          <p:spPr>
            <a:xfrm>
              <a:off x="6894279" y="5161813"/>
              <a:ext cx="488627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600" b="1" dirty="0">
                  <a:solidFill>
                    <a:schemeClr val="accent4"/>
                  </a:solidFill>
                  <a:effectLst/>
                  <a:latin typeface="Yu Gothic" panose="020B0400000000000000" pitchFamily="34" charset="-128"/>
                  <a:ea typeface="Yu Gothic" panose="020B0400000000000000" pitchFamily="34" charset="-128"/>
                </a:rPr>
                <a:t>Low Dependency on Themes</a:t>
              </a:r>
              <a:endParaRPr kumimoji="1" lang="ja-JP" altLang="en-US" sz="2600" b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AE0A1C3A-FE5C-F640-B269-18ACEDFD8A45}"/>
                </a:ext>
              </a:extLst>
            </p:cNvPr>
            <p:cNvSpPr txBox="1"/>
            <p:nvPr/>
          </p:nvSpPr>
          <p:spPr>
            <a:xfrm>
              <a:off x="6894280" y="5654256"/>
              <a:ext cx="5252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/>
                <a:t>SPARK-flow can generate creative ideas across a diverse range of themes</a:t>
              </a:r>
              <a:endParaRPr kumimoji="1" lang="ja-JP" altLang="en-US" sz="2400"/>
            </a:p>
          </p:txBody>
        </p:sp>
      </p:grpSp>
      <p:sp>
        <p:nvSpPr>
          <p:cNvPr id="3" name="フレーム 2">
            <a:extLst>
              <a:ext uri="{FF2B5EF4-FFF2-40B4-BE49-F238E27FC236}">
                <a16:creationId xmlns:a16="http://schemas.microsoft.com/office/drawing/2014/main" id="{604A2E61-6E0D-32CB-7949-1143F84D1E3D}"/>
              </a:ext>
            </a:extLst>
          </p:cNvPr>
          <p:cNvSpPr/>
          <p:nvPr/>
        </p:nvSpPr>
        <p:spPr>
          <a:xfrm>
            <a:off x="3873373" y="3007042"/>
            <a:ext cx="2832228" cy="938159"/>
          </a:xfrm>
          <a:prstGeom prst="frame">
            <a:avLst>
              <a:gd name="adj1" fmla="val 634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F36CB2F-5F2E-5792-65CA-805323F24E58}"/>
              </a:ext>
            </a:extLst>
          </p:cNvPr>
          <p:cNvSpPr/>
          <p:nvPr/>
        </p:nvSpPr>
        <p:spPr>
          <a:xfrm>
            <a:off x="3873373" y="3902571"/>
            <a:ext cx="2832228" cy="938159"/>
          </a:xfrm>
          <a:prstGeom prst="frame">
            <a:avLst>
              <a:gd name="adj1" fmla="val 634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27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Individual Thinking vs. Group Thinking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AC677CE-E352-D537-6B45-BB131FFD3491}"/>
              </a:ext>
            </a:extLst>
          </p:cNvPr>
          <p:cNvSpPr txBox="1"/>
          <p:nvPr/>
        </p:nvSpPr>
        <p:spPr>
          <a:xfrm>
            <a:off x="273292" y="1979589"/>
            <a:ext cx="3034805" cy="83099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latin typeface="+mj-ea"/>
                <a:ea typeface="+mj-ea"/>
              </a:rPr>
              <a:t>Existing</a:t>
            </a:r>
            <a:br>
              <a:rPr lang="en-US" altLang="ja-JP" sz="2400" b="1" dirty="0">
                <a:latin typeface="+mj-ea"/>
                <a:ea typeface="+mj-ea"/>
              </a:rPr>
            </a:br>
            <a:r>
              <a:rPr lang="en-US" altLang="ja-JP" sz="2400" b="1" dirty="0">
                <a:latin typeface="+mj-ea"/>
                <a:ea typeface="+mj-ea"/>
              </a:rPr>
              <a:t>Research</a:t>
            </a:r>
            <a:r>
              <a:rPr kumimoji="1" lang="en-US" altLang="ja-JP" b="1" dirty="0">
                <a:latin typeface="+mj-ea"/>
                <a:ea typeface="+mj-ea"/>
              </a:rPr>
              <a:t>[13]</a:t>
            </a:r>
            <a:endParaRPr kumimoji="1" lang="ja-JP" altLang="en-US" b="1">
              <a:latin typeface="+mj-ea"/>
              <a:ea typeface="+mj-ea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04DB0C5-7D69-E42A-3C1E-153038CBF51A}"/>
              </a:ext>
            </a:extLst>
          </p:cNvPr>
          <p:cNvGrpSpPr/>
          <p:nvPr/>
        </p:nvGrpSpPr>
        <p:grpSpPr>
          <a:xfrm>
            <a:off x="3472443" y="1896248"/>
            <a:ext cx="8505511" cy="978272"/>
            <a:chOff x="2296754" y="2111920"/>
            <a:chExt cx="8505511" cy="978272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6649105C-5438-7F73-3FA0-B6B3D937F312}"/>
                </a:ext>
              </a:extLst>
            </p:cNvPr>
            <p:cNvSpPr/>
            <p:nvPr/>
          </p:nvSpPr>
          <p:spPr>
            <a:xfrm>
              <a:off x="6563432" y="2111920"/>
              <a:ext cx="4238833" cy="917668"/>
            </a:xfrm>
            <a:prstGeom prst="roundRect">
              <a:avLst>
                <a:gd name="adj" fmla="val 21837"/>
              </a:avLst>
            </a:prstGeom>
            <a:solidFill>
              <a:srgbClr val="3E928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4CC275F0-8B30-0913-094D-F35DA25A23AD}"/>
                </a:ext>
              </a:extLst>
            </p:cNvPr>
            <p:cNvSpPr/>
            <p:nvPr/>
          </p:nvSpPr>
          <p:spPr>
            <a:xfrm>
              <a:off x="2296754" y="2152032"/>
              <a:ext cx="3683001" cy="938160"/>
            </a:xfrm>
            <a:prstGeom prst="roundRect">
              <a:avLst>
                <a:gd name="adj" fmla="val 2183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7CCD0B9-97C8-8182-42FE-567984BFFADE}"/>
                </a:ext>
              </a:extLst>
            </p:cNvPr>
            <p:cNvSpPr txBox="1"/>
            <p:nvPr/>
          </p:nvSpPr>
          <p:spPr>
            <a:xfrm>
              <a:off x="4471125" y="2382862"/>
              <a:ext cx="1425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Nominal</a:t>
              </a:r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88F69D7-1D6A-5BFC-F43D-527F8740C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215" y="2197803"/>
              <a:ext cx="2005526" cy="831785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C5E967E-5484-9173-6543-E39F87A35460}"/>
                </a:ext>
              </a:extLst>
            </p:cNvPr>
            <p:cNvSpPr txBox="1"/>
            <p:nvPr/>
          </p:nvSpPr>
          <p:spPr>
            <a:xfrm>
              <a:off x="6101117" y="2356889"/>
              <a:ext cx="3433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1" dirty="0"/>
                <a:t>&gt;</a:t>
              </a:r>
              <a:endParaRPr lang="ja-JP" altLang="en-US" sz="2400" b="1"/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A115ECB-1E50-F5C6-EA32-AEF90950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2713" y="2152032"/>
              <a:ext cx="831785" cy="831785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FCA44A7-9447-E8C9-1B65-D62DADCFE2BF}"/>
                </a:ext>
              </a:extLst>
            </p:cNvPr>
            <p:cNvSpPr txBox="1"/>
            <p:nvPr/>
          </p:nvSpPr>
          <p:spPr>
            <a:xfrm>
              <a:off x="7743449" y="2382862"/>
              <a:ext cx="29392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/>
                <a:t>Interactive Buildup</a:t>
              </a:r>
            </a:p>
          </p:txBody>
        </p:sp>
      </p:grpSp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6FE639A2-FB54-7DBA-5E88-90FF101CA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86751"/>
              </p:ext>
            </p:extLst>
          </p:nvPr>
        </p:nvGraphicFramePr>
        <p:xfrm>
          <a:off x="3423937" y="3026948"/>
          <a:ext cx="5978625" cy="327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13044">
                  <a:extLst>
                    <a:ext uri="{9D8B030D-6E8A-4147-A177-3AD203B41FA5}">
                      <a16:colId xmlns:a16="http://schemas.microsoft.com/office/drawing/2014/main" val="3294972378"/>
                    </a:ext>
                  </a:extLst>
                </a:gridCol>
                <a:gridCol w="2665581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kumimoji="1" lang="ja-JP" altLang="en-US" sz="2400" b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w/ role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05879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dirty="0"/>
                        <a:t># of comparisons</a:t>
                      </a:r>
                      <a:endParaRPr kumimoji="1" lang="ja-JP" altLang="en-US" sz="2000" b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450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# of themes</a:t>
                      </a:r>
                      <a:endParaRPr kumimoji="1" lang="ja-JP" altLang="en-US" sz="2000" b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50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52897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dirty="0"/>
                        <a:t>Win rate of Nominal</a:t>
                      </a:r>
                      <a:endParaRPr kumimoji="1" lang="ja-JP" altLang="en-US" sz="2000" b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b="1" i="1" dirty="0">
                          <a:solidFill>
                            <a:schemeClr val="accent1"/>
                          </a:solidFill>
                        </a:rPr>
                        <a:t>40.7</a:t>
                      </a:r>
                      <a:r>
                        <a:rPr lang="en-US" altLang="ja-JP" sz="2400" dirty="0"/>
                        <a:t> ±27.7%</a:t>
                      </a:r>
                      <a:br>
                        <a:rPr lang="en-US" altLang="ja-JP" sz="2400" dirty="0"/>
                      </a:br>
                      <a:r>
                        <a:rPr lang="en-US" altLang="ja-JP" sz="2000" dirty="0"/>
                        <a:t> (p &lt; 0.05)</a:t>
                      </a:r>
                      <a:endParaRPr kumimoji="1" lang="ja-JP" altLang="en-US" sz="20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33869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ja-JP" sz="2000" b="0" dirty="0"/>
                        <a:t># of themes</a:t>
                      </a:r>
                      <a:br>
                        <a:rPr lang="en-US" altLang="ja-JP" sz="2000" b="0" dirty="0"/>
                      </a:br>
                      <a:r>
                        <a:rPr lang="ja-JP" altLang="en-US" sz="2000" b="0"/>
                        <a:t>（</a:t>
                      </a:r>
                      <a:r>
                        <a:rPr lang="en-US" altLang="ja-JP" sz="2000" b="0" dirty="0"/>
                        <a:t>win rate &gt; 50%</a:t>
                      </a:r>
                      <a:r>
                        <a:rPr lang="ja-JP" altLang="en-US" sz="2000" b="0"/>
                        <a:t>）</a:t>
                      </a:r>
                      <a:endParaRPr kumimoji="1" lang="ja-JP" altLang="en-US" sz="2000" b="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dirty="0"/>
                        <a:t>9 ( </a:t>
                      </a:r>
                      <a:r>
                        <a:rPr lang="en-US" altLang="ja-JP" sz="2400" b="1" i="1" dirty="0">
                          <a:solidFill>
                            <a:schemeClr val="accent1"/>
                          </a:solidFill>
                        </a:rPr>
                        <a:t>32.0</a:t>
                      </a:r>
                      <a:r>
                        <a:rPr lang="en-US" altLang="ja-JP" sz="2400" b="1" i="1" dirty="0"/>
                        <a:t>%</a:t>
                      </a:r>
                      <a:r>
                        <a:rPr lang="en-US" altLang="ja-JP" sz="2400" dirty="0"/>
                        <a:t> )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92314465"/>
                  </a:ext>
                </a:extLst>
              </a:tr>
            </a:tbl>
          </a:graphicData>
        </a:graphic>
      </p:graphicFrame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B460F19D-FD05-DC62-641A-586D00293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940834"/>
              </p:ext>
            </p:extLst>
          </p:nvPr>
        </p:nvGraphicFramePr>
        <p:xfrm>
          <a:off x="9402562" y="3026948"/>
          <a:ext cx="2608734" cy="333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8734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w/o role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05879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dirty="0"/>
                        <a:t>279 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31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52897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b="1" i="1" dirty="0">
                          <a:solidFill>
                            <a:schemeClr val="accent3"/>
                          </a:solidFill>
                        </a:rPr>
                        <a:t>64.5</a:t>
                      </a:r>
                      <a:r>
                        <a:rPr lang="en-US" altLang="ja-JP" sz="2400" dirty="0"/>
                        <a:t> ± 31.6%</a:t>
                      </a:r>
                      <a:br>
                        <a:rPr lang="en-US" altLang="ja-JP" sz="2400" dirty="0"/>
                      </a:br>
                      <a:r>
                        <a:rPr lang="en-US" altLang="ja-JP" sz="2000" dirty="0"/>
                        <a:t> (p &lt; 0.05)</a:t>
                      </a:r>
                      <a:endParaRPr kumimoji="1" lang="ja-JP" altLang="en-US" sz="20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33869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dirty="0"/>
                        <a:t>22 ( </a:t>
                      </a:r>
                      <a:r>
                        <a:rPr lang="en-US" altLang="ja-JP" sz="2400" b="1" i="1" dirty="0">
                          <a:solidFill>
                            <a:schemeClr val="accent3"/>
                          </a:solidFill>
                        </a:rPr>
                        <a:t>71.0</a:t>
                      </a:r>
                      <a:r>
                        <a:rPr lang="en-US" altLang="ja-JP" sz="2400" b="1" i="1" dirty="0"/>
                        <a:t>%</a:t>
                      </a:r>
                      <a:r>
                        <a:rPr lang="en-US" altLang="ja-JP" sz="2400" dirty="0"/>
                        <a:t> )</a:t>
                      </a:r>
                      <a:br>
                        <a:rPr lang="en-US" altLang="ja-JP" sz="2000" dirty="0"/>
                      </a:br>
                      <a:r>
                        <a:rPr lang="en-US" altLang="ja-JP" sz="2000" b="0" dirty="0"/>
                        <a:t> </a:t>
                      </a:r>
                      <a:endParaRPr kumimoji="1" lang="ja-JP" altLang="en-US" sz="20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9231446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0DB6B8D-1C92-7B7E-E2EA-3E526572B27F}"/>
              </a:ext>
            </a:extLst>
          </p:cNvPr>
          <p:cNvSpPr txBox="1"/>
          <p:nvPr/>
        </p:nvSpPr>
        <p:spPr>
          <a:xfrm>
            <a:off x="190731" y="6442075"/>
            <a:ext cx="4953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/>
                </a:solidFill>
              </a:rPr>
              <a:t>[13] "Idea generation and the quality of the best idea", </a:t>
            </a:r>
            <a:r>
              <a:rPr kumimoji="1" lang="en-US" altLang="ja-JP" sz="1100" dirty="0" err="1">
                <a:solidFill>
                  <a:schemeClr val="tx2"/>
                </a:solidFill>
              </a:rPr>
              <a:t>Girotra</a:t>
            </a:r>
            <a:r>
              <a:rPr kumimoji="1" lang="en-US" altLang="ja-JP" sz="1100" dirty="0">
                <a:solidFill>
                  <a:schemeClr val="tx2"/>
                </a:solidFill>
              </a:rPr>
              <a:t>, K. et al (2010)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FE4AF922-480A-8E56-21DD-B994C762B661}"/>
              </a:ext>
            </a:extLst>
          </p:cNvPr>
          <p:cNvGrpSpPr/>
          <p:nvPr/>
        </p:nvGrpSpPr>
        <p:grpSpPr>
          <a:xfrm>
            <a:off x="230922" y="3272026"/>
            <a:ext cx="2903295" cy="1302749"/>
            <a:chOff x="230922" y="3272026"/>
            <a:chExt cx="2903295" cy="1302749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28A34460-425A-955C-7DF5-ACBA513CA6E7}"/>
                </a:ext>
              </a:extLst>
            </p:cNvPr>
            <p:cNvSpPr txBox="1"/>
            <p:nvPr/>
          </p:nvSpPr>
          <p:spPr>
            <a:xfrm>
              <a:off x="230922" y="3272026"/>
              <a:ext cx="1435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  <a:effectLst/>
                  <a:latin typeface="Yu Gothic" panose="020B0400000000000000" pitchFamily="34" charset="-128"/>
                  <a:ea typeface="Yu Gothic" panose="020B0400000000000000" pitchFamily="34" charset="-128"/>
                </a:rPr>
                <a:t>Nominal</a:t>
              </a:r>
              <a:endParaRPr kumimoji="1" lang="ja-JP" altLang="en-US" sz="2400" b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B5D3F3C9-F3B6-FBC0-907A-89E368F950A5}"/>
                </a:ext>
              </a:extLst>
            </p:cNvPr>
            <p:cNvSpPr txBox="1"/>
            <p:nvPr/>
          </p:nvSpPr>
          <p:spPr>
            <a:xfrm>
              <a:off x="230922" y="3743778"/>
              <a:ext cx="29032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Without referencing</a:t>
              </a:r>
              <a:br>
                <a:rPr lang="en-US" altLang="ja-JP" sz="2400" dirty="0"/>
              </a:br>
              <a:r>
                <a:rPr lang="en-US" altLang="ja-JP" sz="2400" dirty="0"/>
                <a:t>other‘s opinions</a:t>
              </a:r>
              <a:endParaRPr kumimoji="1" lang="ja-JP" altLang="en-US" sz="2400"/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7EF909C9-3DD5-230C-1684-344C81E6DB6E}"/>
              </a:ext>
            </a:extLst>
          </p:cNvPr>
          <p:cNvGrpSpPr/>
          <p:nvPr/>
        </p:nvGrpSpPr>
        <p:grpSpPr>
          <a:xfrm>
            <a:off x="190731" y="4813920"/>
            <a:ext cx="3034805" cy="1292662"/>
            <a:chOff x="190731" y="4813920"/>
            <a:chExt cx="3034805" cy="1292662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1FF74E08-ABA6-3BE7-5E32-ECD23E80462C}"/>
                </a:ext>
              </a:extLst>
            </p:cNvPr>
            <p:cNvSpPr txBox="1"/>
            <p:nvPr/>
          </p:nvSpPr>
          <p:spPr>
            <a:xfrm>
              <a:off x="190731" y="4813920"/>
              <a:ext cx="3034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  <a:effectLst/>
                  <a:latin typeface="Yu Gothic" panose="020B0400000000000000" pitchFamily="34" charset="-128"/>
                  <a:ea typeface="Yu Gothic" panose="020B0400000000000000" pitchFamily="34" charset="-128"/>
                </a:rPr>
                <a:t>Interactive Buildup</a:t>
              </a:r>
              <a:endParaRPr kumimoji="1" lang="ja-JP" altLang="en-US" sz="2400" b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8ACCFFD-4951-884A-7DFE-2F7DB048B0DD}"/>
                </a:ext>
              </a:extLst>
            </p:cNvPr>
            <p:cNvSpPr txBox="1"/>
            <p:nvPr/>
          </p:nvSpPr>
          <p:spPr>
            <a:xfrm>
              <a:off x="210455" y="5275585"/>
              <a:ext cx="25156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dirty="0"/>
                <a:t>With Referencing</a:t>
              </a:r>
              <a:br>
                <a:rPr lang="en-US" altLang="ja-JP" sz="2400" dirty="0"/>
              </a:br>
              <a:r>
                <a:rPr lang="en-US" altLang="ja-JP" sz="2400" dirty="0"/>
                <a:t>other’s opinions</a:t>
              </a:r>
              <a:endParaRPr kumimoji="1" lang="ja-JP" altLang="en-US" sz="2400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6F51A74-F3A7-EB80-87FB-EF6223749531}"/>
              </a:ext>
            </a:extLst>
          </p:cNvPr>
          <p:cNvGrpSpPr/>
          <p:nvPr/>
        </p:nvGrpSpPr>
        <p:grpSpPr>
          <a:xfrm>
            <a:off x="9692282" y="6141980"/>
            <a:ext cx="1948501" cy="831785"/>
            <a:chOff x="9776164" y="6058149"/>
            <a:chExt cx="1948501" cy="831785"/>
          </a:xfrm>
        </p:grpSpPr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52D30864-F227-55EB-80C5-7AD0D73ED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061"/>
            <a:stretch/>
          </p:blipFill>
          <p:spPr>
            <a:xfrm>
              <a:off x="9776164" y="6106246"/>
              <a:ext cx="637408" cy="735591"/>
            </a:xfrm>
            <a:prstGeom prst="rect">
              <a:avLst/>
            </a:prstGeom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7171E7F-1A54-EC20-FFC2-66B12C9E1BF1}"/>
                </a:ext>
              </a:extLst>
            </p:cNvPr>
            <p:cNvSpPr txBox="1"/>
            <p:nvPr/>
          </p:nvSpPr>
          <p:spPr>
            <a:xfrm>
              <a:off x="10481544" y="6212431"/>
              <a:ext cx="3433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800" b="1" dirty="0">
                  <a:solidFill>
                    <a:schemeClr val="accent3"/>
                  </a:solidFill>
                </a:rPr>
                <a:t>&gt;</a:t>
              </a:r>
              <a:endParaRPr lang="ja-JP" altLang="en-US" sz="2800" b="1">
                <a:solidFill>
                  <a:schemeClr val="accent3"/>
                </a:solidFill>
              </a:endParaRPr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AC382B2B-EC1C-FA78-93F4-83D1A03D1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2880" y="6058149"/>
              <a:ext cx="831785" cy="831785"/>
            </a:xfrm>
            <a:prstGeom prst="rect">
              <a:avLst/>
            </a:prstGeom>
          </p:spPr>
        </p:pic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F43AD32-82A0-D5BA-A944-50A714FAB2ED}"/>
              </a:ext>
            </a:extLst>
          </p:cNvPr>
          <p:cNvGrpSpPr/>
          <p:nvPr/>
        </p:nvGrpSpPr>
        <p:grpSpPr>
          <a:xfrm>
            <a:off x="7083548" y="6093883"/>
            <a:ext cx="1948501" cy="831785"/>
            <a:chOff x="9776164" y="6058149"/>
            <a:chExt cx="1948501" cy="831785"/>
          </a:xfrm>
        </p:grpSpPr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C2DC0EB0-306A-36D4-9CA2-3F44C2D96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061"/>
            <a:stretch/>
          </p:blipFill>
          <p:spPr>
            <a:xfrm>
              <a:off x="9776164" y="6106246"/>
              <a:ext cx="637408" cy="735591"/>
            </a:xfrm>
            <a:prstGeom prst="rect">
              <a:avLst/>
            </a:prstGeom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A0853232-DF9C-B2DF-615D-88428F2BE229}"/>
                </a:ext>
              </a:extLst>
            </p:cNvPr>
            <p:cNvSpPr txBox="1"/>
            <p:nvPr/>
          </p:nvSpPr>
          <p:spPr>
            <a:xfrm>
              <a:off x="10481544" y="6212431"/>
              <a:ext cx="34336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800" b="1" dirty="0">
                  <a:solidFill>
                    <a:schemeClr val="accent1"/>
                  </a:solidFill>
                </a:rPr>
                <a:t>&lt;</a:t>
              </a:r>
              <a:endParaRPr lang="ja-JP" altLang="en-US" sz="2800" b="1">
                <a:solidFill>
                  <a:schemeClr val="accent1"/>
                </a:solidFill>
              </a:endParaRPr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D9DEA563-9E02-C60D-2809-E4BB6551B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2880" y="6058149"/>
              <a:ext cx="831785" cy="831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1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角丸四角形 51">
            <a:extLst>
              <a:ext uri="{FF2B5EF4-FFF2-40B4-BE49-F238E27FC236}">
                <a16:creationId xmlns:a16="http://schemas.microsoft.com/office/drawing/2014/main" id="{519A935F-61B4-6B77-E90B-03D0B08B5CBE}"/>
              </a:ext>
            </a:extLst>
          </p:cNvPr>
          <p:cNvSpPr/>
          <p:nvPr/>
        </p:nvSpPr>
        <p:spPr>
          <a:xfrm>
            <a:off x="563803" y="1952650"/>
            <a:ext cx="5578412" cy="3477860"/>
          </a:xfrm>
          <a:prstGeom prst="roundRect">
            <a:avLst>
              <a:gd name="adj" fmla="val 7475"/>
            </a:avLst>
          </a:prstGeom>
          <a:solidFill>
            <a:srgbClr val="3E928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>
              <a:solidFill>
                <a:schemeClr val="tx1"/>
              </a:solidFill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Generating Creative Ideas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Introduction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1F35EEE-61B5-D84C-0440-55FC4C620C99}"/>
              </a:ext>
            </a:extLst>
          </p:cNvPr>
          <p:cNvSpPr txBox="1"/>
          <p:nvPr/>
        </p:nvSpPr>
        <p:spPr>
          <a:xfrm>
            <a:off x="662103" y="5629676"/>
            <a:ext cx="1649811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+mj-ea"/>
                <a:ea typeface="+mj-ea"/>
              </a:rPr>
              <a:t>Challenge</a:t>
            </a:r>
            <a:endParaRPr kumimoji="1" lang="ja-JP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9CDC610-17B2-BAB1-557F-50EA6B1AB996}"/>
              </a:ext>
            </a:extLst>
          </p:cNvPr>
          <p:cNvSpPr txBox="1"/>
          <p:nvPr/>
        </p:nvSpPr>
        <p:spPr>
          <a:xfrm>
            <a:off x="2547592" y="5430510"/>
            <a:ext cx="8148384" cy="1148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Balancing </a:t>
            </a:r>
            <a:r>
              <a:rPr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the Quality of Ideas </a:t>
            </a: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from Individual Thought </a:t>
            </a:r>
            <a:b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with </a:t>
            </a:r>
            <a:r>
              <a:rPr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the Diversity of Opinions </a:t>
            </a: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in Group Discussions</a:t>
            </a:r>
            <a:endParaRPr kumimoji="1" lang="en-US" altLang="ja-JP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748FD766-787E-9E34-8BCF-E86D628F2737}"/>
              </a:ext>
            </a:extLst>
          </p:cNvPr>
          <p:cNvGrpSpPr/>
          <p:nvPr/>
        </p:nvGrpSpPr>
        <p:grpSpPr>
          <a:xfrm>
            <a:off x="761708" y="2153324"/>
            <a:ext cx="5334292" cy="2973913"/>
            <a:chOff x="3814217" y="1987848"/>
            <a:chExt cx="5334292" cy="2973913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16BD701F-6019-8FD0-6C35-2E1C6E44BF35}"/>
                </a:ext>
              </a:extLst>
            </p:cNvPr>
            <p:cNvSpPr txBox="1"/>
            <p:nvPr/>
          </p:nvSpPr>
          <p:spPr>
            <a:xfrm>
              <a:off x="4751151" y="2052183"/>
              <a:ext cx="2424062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Idea Generation by</a:t>
              </a:r>
              <a:br>
                <a: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</a:rPr>
              </a:br>
              <a:r>
                <a:rPr kumimoji="1" lang="en-US" altLang="ja-JP" sz="28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Individual</a:t>
              </a:r>
              <a:endParaRPr kumimoji="1" lang="ja-JP" altLang="en-US" sz="28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1C2D832-640E-B6CD-6275-911DFE5F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4217" y="1987848"/>
              <a:ext cx="938159" cy="938159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978D105-26A6-5B72-638D-C4522C30480E}"/>
                </a:ext>
              </a:extLst>
            </p:cNvPr>
            <p:cNvSpPr txBox="1"/>
            <p:nvPr/>
          </p:nvSpPr>
          <p:spPr>
            <a:xfrm>
              <a:off x="4751151" y="3033756"/>
              <a:ext cx="322876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800" b="1" dirty="0">
                  <a:latin typeface="+mn-ea"/>
                </a:rPr>
                <a:t>Quality of Ideas</a:t>
              </a:r>
              <a:r>
                <a:rPr kumimoji="1" lang="en-US" altLang="ja-JP" b="1" dirty="0">
                  <a:latin typeface="+mn-ea"/>
                </a:rPr>
                <a:t>[1]</a:t>
              </a:r>
              <a:endParaRPr lang="ja-JP" altLang="en-US" b="1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4FC99360-99A2-B8C9-8C18-EE8DE3B57BBF}"/>
                </a:ext>
              </a:extLst>
            </p:cNvPr>
            <p:cNvSpPr txBox="1"/>
            <p:nvPr/>
          </p:nvSpPr>
          <p:spPr>
            <a:xfrm>
              <a:off x="4751151" y="3736148"/>
              <a:ext cx="169790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800" b="1" dirty="0">
                  <a:latin typeface="+mn-ea"/>
                </a:rPr>
                <a:t>Diversity</a:t>
              </a:r>
              <a:endParaRPr lang="ja-JP" altLang="en-US" sz="2800" b="1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D999DE8E-1364-C1FF-7B7F-FC42DEF964EC}"/>
                </a:ext>
              </a:extLst>
            </p:cNvPr>
            <p:cNvSpPr txBox="1"/>
            <p:nvPr/>
          </p:nvSpPr>
          <p:spPr>
            <a:xfrm>
              <a:off x="4751151" y="4438541"/>
              <a:ext cx="439735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800" b="1" dirty="0">
                  <a:latin typeface="+mn-ea"/>
                </a:rPr>
                <a:t>Discussion Convergence</a:t>
              </a:r>
              <a:endParaRPr lang="ja-JP" altLang="en-US" sz="2800" b="1"/>
            </a:p>
          </p:txBody>
        </p:sp>
        <p:sp>
          <p:nvSpPr>
            <p:cNvPr id="26" name="乗算記号 25">
              <a:extLst>
                <a:ext uri="{FF2B5EF4-FFF2-40B4-BE49-F238E27FC236}">
                  <a16:creationId xmlns:a16="http://schemas.microsoft.com/office/drawing/2014/main" id="{EB3F25CA-5030-B601-FC32-7C7CF6888B50}"/>
                </a:ext>
              </a:extLst>
            </p:cNvPr>
            <p:cNvSpPr/>
            <p:nvPr/>
          </p:nvSpPr>
          <p:spPr>
            <a:xfrm>
              <a:off x="3999197" y="3724549"/>
              <a:ext cx="568199" cy="568199"/>
            </a:xfrm>
            <a:prstGeom prst="mathMultiply">
              <a:avLst/>
            </a:prstGeom>
            <a:solidFill>
              <a:srgbClr val="3B6F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ドーナツ 28">
              <a:extLst>
                <a:ext uri="{FF2B5EF4-FFF2-40B4-BE49-F238E27FC236}">
                  <a16:creationId xmlns:a16="http://schemas.microsoft.com/office/drawing/2014/main" id="{846BC284-3696-0501-309F-37EA66258D3D}"/>
                </a:ext>
              </a:extLst>
            </p:cNvPr>
            <p:cNvSpPr/>
            <p:nvPr/>
          </p:nvSpPr>
          <p:spPr>
            <a:xfrm>
              <a:off x="4070862" y="3079063"/>
              <a:ext cx="424869" cy="424869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47" name="グラフィックス 46">
              <a:extLst>
                <a:ext uri="{FF2B5EF4-FFF2-40B4-BE49-F238E27FC236}">
                  <a16:creationId xmlns:a16="http://schemas.microsoft.com/office/drawing/2014/main" id="{982E7256-8DBD-F5D3-0547-B7602E5A6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28637" y="4437562"/>
              <a:ext cx="510881" cy="510881"/>
            </a:xfrm>
            <a:prstGeom prst="rect">
              <a:avLst/>
            </a:prstGeom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00B6329F-4A00-CF6A-FF06-96C98064E591}"/>
              </a:ext>
            </a:extLst>
          </p:cNvPr>
          <p:cNvGrpSpPr/>
          <p:nvPr/>
        </p:nvGrpSpPr>
        <p:grpSpPr>
          <a:xfrm>
            <a:off x="6525100" y="2194718"/>
            <a:ext cx="5156535" cy="2995231"/>
            <a:chOff x="7998630" y="1966530"/>
            <a:chExt cx="5156535" cy="2995231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98604FF-14BF-2391-5048-FBABADF4F1FE}"/>
                </a:ext>
              </a:extLst>
            </p:cNvPr>
            <p:cNvSpPr txBox="1"/>
            <p:nvPr/>
          </p:nvSpPr>
          <p:spPr>
            <a:xfrm>
              <a:off x="9057568" y="2010196"/>
              <a:ext cx="3265638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0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Idea Gene</a:t>
              </a:r>
              <a:r>
                <a: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ration through</a:t>
              </a:r>
              <a:br>
                <a: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</a:rPr>
              </a:br>
              <a:r>
                <a:rPr kumimoji="1" lang="en-US" altLang="ja-JP" sz="28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Group Discussion</a:t>
              </a:r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3821E88-1821-98A0-C25D-45FB7122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98630" y="1966530"/>
              <a:ext cx="918331" cy="918331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FEE7BBD-F52E-3CDD-EBE2-B88164A070BD}"/>
                </a:ext>
              </a:extLst>
            </p:cNvPr>
            <p:cNvSpPr txBox="1"/>
            <p:nvPr/>
          </p:nvSpPr>
          <p:spPr>
            <a:xfrm>
              <a:off x="9057568" y="4431393"/>
              <a:ext cx="409759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800" b="1" dirty="0">
                  <a:latin typeface="+mn-ea"/>
                </a:rPr>
                <a:t>Discussion Divergence</a:t>
              </a:r>
              <a:endParaRPr lang="ja-JP" altLang="en-US" sz="2800" b="1"/>
            </a:p>
          </p:txBody>
        </p:sp>
        <p:sp>
          <p:nvSpPr>
            <p:cNvPr id="28" name="三角形 27">
              <a:extLst>
                <a:ext uri="{FF2B5EF4-FFF2-40B4-BE49-F238E27FC236}">
                  <a16:creationId xmlns:a16="http://schemas.microsoft.com/office/drawing/2014/main" id="{9D148F9A-54AE-8CEA-055F-71951602A445}"/>
                </a:ext>
              </a:extLst>
            </p:cNvPr>
            <p:cNvSpPr/>
            <p:nvPr/>
          </p:nvSpPr>
          <p:spPr>
            <a:xfrm>
              <a:off x="8272806" y="3799025"/>
              <a:ext cx="369981" cy="318949"/>
            </a:xfrm>
            <a:prstGeom prst="triangl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ドーナツ 31">
              <a:extLst>
                <a:ext uri="{FF2B5EF4-FFF2-40B4-BE49-F238E27FC236}">
                  <a16:creationId xmlns:a16="http://schemas.microsoft.com/office/drawing/2014/main" id="{98587BC4-B628-6925-651A-96E60CC9AA80}"/>
                </a:ext>
              </a:extLst>
            </p:cNvPr>
            <p:cNvSpPr/>
            <p:nvPr/>
          </p:nvSpPr>
          <p:spPr>
            <a:xfrm>
              <a:off x="8245362" y="3029887"/>
              <a:ext cx="424869" cy="424869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5FB8AF26-E418-089C-D924-39E39D61D2F4}"/>
                </a:ext>
              </a:extLst>
            </p:cNvPr>
            <p:cNvSpPr txBox="1"/>
            <p:nvPr/>
          </p:nvSpPr>
          <p:spPr>
            <a:xfrm>
              <a:off x="9057568" y="2937581"/>
              <a:ext cx="169790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800" b="1" dirty="0">
                  <a:latin typeface="+mn-ea"/>
                </a:rPr>
                <a:t>Diversity</a:t>
              </a:r>
              <a:endParaRPr lang="ja-JP" altLang="en-US" sz="2800" b="1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248E749C-A39B-2845-7C2C-CADB91E77D8B}"/>
                </a:ext>
              </a:extLst>
            </p:cNvPr>
            <p:cNvSpPr txBox="1"/>
            <p:nvPr/>
          </p:nvSpPr>
          <p:spPr>
            <a:xfrm>
              <a:off x="9057568" y="3684487"/>
              <a:ext cx="319029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800" b="1" dirty="0">
                  <a:latin typeface="+mn-ea"/>
                </a:rPr>
                <a:t>Quality of Ideas</a:t>
              </a:r>
              <a:r>
                <a:rPr kumimoji="1" lang="en-US" altLang="ja-JP" b="1" dirty="0">
                  <a:latin typeface="+mn-ea"/>
                </a:rPr>
                <a:t>[1]</a:t>
              </a:r>
              <a:endParaRPr lang="ja-JP" altLang="en-US" b="1"/>
            </a:p>
          </p:txBody>
        </p:sp>
        <p:pic>
          <p:nvPicPr>
            <p:cNvPr id="49" name="グラフィックス 48">
              <a:extLst>
                <a:ext uri="{FF2B5EF4-FFF2-40B4-BE49-F238E27FC236}">
                  <a16:creationId xmlns:a16="http://schemas.microsoft.com/office/drawing/2014/main" id="{DEE36880-A2B4-84C1-8549-34352144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0927" y="4408023"/>
              <a:ext cx="553738" cy="553738"/>
            </a:xfrm>
            <a:prstGeom prst="rect">
              <a:avLst/>
            </a:prstGeom>
          </p:spPr>
        </p:pic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A71FDB0-6560-23D9-BE95-A0DA8EAD80EB}"/>
              </a:ext>
            </a:extLst>
          </p:cNvPr>
          <p:cNvSpPr txBox="1"/>
          <p:nvPr/>
        </p:nvSpPr>
        <p:spPr>
          <a:xfrm>
            <a:off x="558800" y="6548500"/>
            <a:ext cx="5878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schemeClr val="tx2"/>
                </a:solidFill>
              </a:rPr>
              <a:t>[1] "A review of brainstorming techniques in higher education", Al-</a:t>
            </a:r>
            <a:r>
              <a:rPr lang="en-US" altLang="ja-JP" sz="1100" dirty="0" err="1">
                <a:solidFill>
                  <a:schemeClr val="tx2"/>
                </a:solidFill>
              </a:rPr>
              <a:t>Samarraie</a:t>
            </a:r>
            <a:r>
              <a:rPr lang="en-US" altLang="ja-JP" sz="1100" dirty="0">
                <a:solidFill>
                  <a:schemeClr val="tx2"/>
                </a:solidFill>
              </a:rPr>
              <a:t>, H. et al (2018)</a:t>
            </a:r>
            <a:endParaRPr kumimoji="1" lang="ja-JP" altLang="en-US" sz="11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F37208-2A49-217A-38D7-D9730253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Exploration of Differences </a:t>
            </a:r>
            <a:br>
              <a:rPr kumimoji="1" lang="en-US" altLang="ja-JP" dirty="0"/>
            </a:br>
            <a:r>
              <a:rPr kumimoji="1" lang="en-US" altLang="ja-JP" dirty="0"/>
              <a:t>Based on the Presence of Roles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986AD1-AB40-D918-98AB-9E3DA72186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9BCE4C-CC8E-CF4E-38CC-266E55DFF73D}"/>
              </a:ext>
            </a:extLst>
          </p:cNvPr>
          <p:cNvSpPr txBox="1"/>
          <p:nvPr/>
        </p:nvSpPr>
        <p:spPr>
          <a:xfrm>
            <a:off x="5288073" y="3358616"/>
            <a:ext cx="68611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600" b="1" dirty="0">
                <a:solidFill>
                  <a:schemeClr val="accent4"/>
                </a:solidFill>
                <a:effectLst/>
                <a:latin typeface="Yu Gothic" panose="020B0400000000000000" pitchFamily="34" charset="-128"/>
                <a:ea typeface="Yu Gothic" panose="020B0400000000000000" pitchFamily="34" charset="-128"/>
              </a:rPr>
              <a:t>Feedback in response to other’s opinions</a:t>
            </a:r>
            <a:endParaRPr kumimoji="1" lang="ja-JP" altLang="en-US" sz="26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7792FC-7C26-A86E-F209-3FA69A2CD441}"/>
              </a:ext>
            </a:extLst>
          </p:cNvPr>
          <p:cNvSpPr txBox="1"/>
          <p:nvPr/>
        </p:nvSpPr>
        <p:spPr>
          <a:xfrm>
            <a:off x="4890901" y="2886607"/>
            <a:ext cx="7258346" cy="46166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ja-JP" sz="2400" dirty="0"/>
              <a:t>An increase of approximately 30 tokens per round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5A3CED-E788-10EF-30BD-A04504F5348B}"/>
              </a:ext>
            </a:extLst>
          </p:cNvPr>
          <p:cNvSpPr txBox="1"/>
          <p:nvPr/>
        </p:nvSpPr>
        <p:spPr>
          <a:xfrm>
            <a:off x="4890901" y="4624782"/>
            <a:ext cx="606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w/o role</a:t>
            </a:r>
            <a:r>
              <a:rPr kumimoji="1" lang="ja-JP" altLang="en-US" sz="2400"/>
              <a:t>：</a:t>
            </a:r>
            <a:r>
              <a:rPr kumimoji="1" lang="en-US" altLang="ja-JP" sz="2400" dirty="0"/>
              <a:t>General feedback</a:t>
            </a:r>
          </a:p>
          <a:p>
            <a:r>
              <a:rPr lang="en-US" altLang="ja-JP" sz="2400" dirty="0"/>
              <a:t>w/   role</a:t>
            </a:r>
            <a:r>
              <a:rPr lang="ja-JP" altLang="en-US" sz="2400"/>
              <a:t>：</a:t>
            </a:r>
            <a:r>
              <a:rPr lang="en-US" altLang="ja-JP" sz="2400" dirty="0"/>
              <a:t>Biased feedback</a:t>
            </a:r>
            <a:endParaRPr kumimoji="1"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6B3BAF7-DE1E-FC6C-5886-66BE7CDB9B53}"/>
              </a:ext>
            </a:extLst>
          </p:cNvPr>
          <p:cNvSpPr txBox="1"/>
          <p:nvPr/>
        </p:nvSpPr>
        <p:spPr>
          <a:xfrm>
            <a:off x="4903211" y="2274074"/>
            <a:ext cx="2650084" cy="461665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Factors Analysis</a:t>
            </a:r>
            <a:endParaRPr lang="ja-JP" altLang="en-US" sz="24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E5EBD9-B93D-BAC4-70A2-920BFB6FEEA4}"/>
              </a:ext>
            </a:extLst>
          </p:cNvPr>
          <p:cNvSpPr txBox="1"/>
          <p:nvPr/>
        </p:nvSpPr>
        <p:spPr>
          <a:xfrm>
            <a:off x="4903211" y="4067038"/>
            <a:ext cx="4496744" cy="461665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Impact on Creativity of Ideas</a:t>
            </a:r>
            <a:endParaRPr lang="ja-JP" altLang="en-US" sz="24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右矢印 13">
            <a:extLst>
              <a:ext uri="{FF2B5EF4-FFF2-40B4-BE49-F238E27FC236}">
                <a16:creationId xmlns:a16="http://schemas.microsoft.com/office/drawing/2014/main" id="{FB85BAA2-F762-8CD2-C1AC-30660795D1BC}"/>
              </a:ext>
            </a:extLst>
          </p:cNvPr>
          <p:cNvSpPr/>
          <p:nvPr/>
        </p:nvSpPr>
        <p:spPr>
          <a:xfrm>
            <a:off x="5031175" y="3382065"/>
            <a:ext cx="217353" cy="354780"/>
          </a:xfrm>
          <a:prstGeom prst="rightArrow">
            <a:avLst/>
          </a:prstGeom>
          <a:solidFill>
            <a:srgbClr val="3E9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AEE670D-0BDE-E210-7E56-3907A6A7ABA6}"/>
              </a:ext>
            </a:extLst>
          </p:cNvPr>
          <p:cNvGrpSpPr/>
          <p:nvPr/>
        </p:nvGrpSpPr>
        <p:grpSpPr>
          <a:xfrm>
            <a:off x="5031175" y="5439627"/>
            <a:ext cx="7160825" cy="1292662"/>
            <a:chOff x="5896387" y="5499879"/>
            <a:chExt cx="7160825" cy="1292662"/>
          </a:xfrm>
        </p:grpSpPr>
        <p:sp>
          <p:nvSpPr>
            <p:cNvPr id="15" name="右矢印 14">
              <a:extLst>
                <a:ext uri="{FF2B5EF4-FFF2-40B4-BE49-F238E27FC236}">
                  <a16:creationId xmlns:a16="http://schemas.microsoft.com/office/drawing/2014/main" id="{CC50D3DF-62E5-C8C0-832B-EE698A904914}"/>
                </a:ext>
              </a:extLst>
            </p:cNvPr>
            <p:cNvSpPr/>
            <p:nvPr/>
          </p:nvSpPr>
          <p:spPr>
            <a:xfrm>
              <a:off x="5896387" y="5919700"/>
              <a:ext cx="217353" cy="354780"/>
            </a:xfrm>
            <a:prstGeom prst="rightArrow">
              <a:avLst/>
            </a:prstGeom>
            <a:solidFill>
              <a:srgbClr val="3E92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24F8709-E6B3-1622-0B61-B5B375DEABE7}"/>
                </a:ext>
              </a:extLst>
            </p:cNvPr>
            <p:cNvSpPr txBox="1"/>
            <p:nvPr/>
          </p:nvSpPr>
          <p:spPr>
            <a:xfrm>
              <a:off x="6196038" y="5499879"/>
              <a:ext cx="686117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600" b="1" dirty="0">
                  <a:solidFill>
                    <a:schemeClr val="accent4"/>
                  </a:solidFill>
                  <a:effectLst/>
                  <a:latin typeface="Yu Gothic" panose="020B0400000000000000" pitchFamily="34" charset="-128"/>
                  <a:ea typeface="Yu Gothic" panose="020B0400000000000000" pitchFamily="34" charset="-128"/>
                </a:rPr>
                <a:t>Feedback based on </a:t>
              </a:r>
              <a:br>
                <a:rPr lang="en-US" altLang="ja-JP" sz="2600" b="1" dirty="0">
                  <a:solidFill>
                    <a:schemeClr val="accent4"/>
                  </a:solidFill>
                  <a:effectLst/>
                  <a:latin typeface="Yu Gothic" panose="020B0400000000000000" pitchFamily="34" charset="-128"/>
                  <a:ea typeface="Yu Gothic" panose="020B0400000000000000" pitchFamily="34" charset="-128"/>
                </a:rPr>
              </a:br>
              <a:r>
                <a:rPr lang="en-US" altLang="ja-JP" sz="2600" b="1" dirty="0">
                  <a:solidFill>
                    <a:schemeClr val="accent4"/>
                  </a:solidFill>
                  <a:effectLst/>
                  <a:latin typeface="Yu Gothic" panose="020B0400000000000000" pitchFamily="34" charset="-128"/>
                  <a:ea typeface="Yu Gothic" panose="020B0400000000000000" pitchFamily="34" charset="-128"/>
                </a:rPr>
                <a:t>role-specific knowledge </a:t>
              </a:r>
              <a:br>
                <a:rPr lang="en-US" altLang="ja-JP" sz="2600" b="1" dirty="0">
                  <a:solidFill>
                    <a:schemeClr val="accent4"/>
                  </a:solidFill>
                  <a:effectLst/>
                  <a:latin typeface="Yu Gothic" panose="020B0400000000000000" pitchFamily="34" charset="-128"/>
                  <a:ea typeface="Yu Gothic" panose="020B0400000000000000" pitchFamily="34" charset="-128"/>
                </a:rPr>
              </a:br>
              <a:r>
                <a:rPr lang="en-US" altLang="ja-JP" sz="2600" b="1" dirty="0">
                  <a:solidFill>
                    <a:schemeClr val="accent4"/>
                  </a:solidFill>
                  <a:effectLst/>
                  <a:latin typeface="Yu Gothic" panose="020B0400000000000000" pitchFamily="34" charset="-128"/>
                  <a:ea typeface="Yu Gothic" panose="020B0400000000000000" pitchFamily="34" charset="-128"/>
                </a:rPr>
                <a:t>contributes to the creativity of ideas</a:t>
              </a:r>
              <a:endParaRPr kumimoji="1" lang="ja-JP" altLang="en-US" sz="2600" b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3DD9E761-D32F-D371-F97A-08F8A625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36" y="2234509"/>
            <a:ext cx="4293991" cy="4082811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DE392BB-F1B7-FD03-739F-866E61923F7C}"/>
              </a:ext>
            </a:extLst>
          </p:cNvPr>
          <p:cNvCxnSpPr/>
          <p:nvPr/>
        </p:nvCxnSpPr>
        <p:spPr>
          <a:xfrm flipV="1">
            <a:off x="1786205" y="3760196"/>
            <a:ext cx="2011680" cy="3068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1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3C834E2-6A28-46D8-9C73-51721E345C3A}"/>
              </a:ext>
            </a:extLst>
          </p:cNvPr>
          <p:cNvSpPr/>
          <p:nvPr/>
        </p:nvSpPr>
        <p:spPr>
          <a:xfrm>
            <a:off x="6360131" y="3115595"/>
            <a:ext cx="5298469" cy="222638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sz="2400" b="0" i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D2E7FAE-493C-E2FF-DF2F-01C5C0B50C9B}"/>
              </a:ext>
            </a:extLst>
          </p:cNvPr>
          <p:cNvSpPr/>
          <p:nvPr/>
        </p:nvSpPr>
        <p:spPr>
          <a:xfrm>
            <a:off x="603907" y="3115595"/>
            <a:ext cx="5438170" cy="224558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sz="2400" b="0" i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400F898-4299-D789-7D3B-CE44079D321D}"/>
              </a:ext>
            </a:extLst>
          </p:cNvPr>
          <p:cNvSpPr/>
          <p:nvPr/>
        </p:nvSpPr>
        <p:spPr>
          <a:xfrm>
            <a:off x="6886269" y="2374825"/>
            <a:ext cx="2899533" cy="461665"/>
          </a:xfrm>
          <a:prstGeom prst="roundRect">
            <a:avLst>
              <a:gd name="adj" fmla="val 21837"/>
            </a:avLst>
          </a:prstGeom>
          <a:solidFill>
            <a:srgbClr val="3E928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Divergence only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C036B635-0409-44F3-6975-E076A8A57D36}"/>
              </a:ext>
            </a:extLst>
          </p:cNvPr>
          <p:cNvSpPr/>
          <p:nvPr/>
        </p:nvSpPr>
        <p:spPr>
          <a:xfrm>
            <a:off x="603907" y="2356156"/>
            <a:ext cx="5890067" cy="528638"/>
          </a:xfrm>
          <a:prstGeom prst="roundRect">
            <a:avLst>
              <a:gd name="adj" fmla="val 21837"/>
            </a:avLst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Repeating divergence and convergence</a:t>
            </a:r>
            <a:endParaRPr kumimoji="1" lang="ja-JP" altLang="en-US" sz="2400">
              <a:solidFill>
                <a:schemeClr val="tx1"/>
              </a:solidFill>
              <a:latin typeface="Yu Gothic Medium" panose="020B0400000000000000" pitchFamily="34" charset="-128"/>
              <a:ea typeface="Yu Gothic Medium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Divergence and Convergence in Discussions (1)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404ADA4-0BA7-F466-C89A-B718D18B5CE5}"/>
              </a:ext>
            </a:extLst>
          </p:cNvPr>
          <p:cNvSpPr txBox="1"/>
          <p:nvPr/>
        </p:nvSpPr>
        <p:spPr>
          <a:xfrm>
            <a:off x="6496859" y="2383513"/>
            <a:ext cx="343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&gt;</a:t>
            </a:r>
            <a:endParaRPr lang="ja-JP" altLang="en-US" sz="2400" b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BE3CE15-1ABC-5C65-EECC-4B4AAE28A917}"/>
              </a:ext>
            </a:extLst>
          </p:cNvPr>
          <p:cNvSpPr txBox="1"/>
          <p:nvPr/>
        </p:nvSpPr>
        <p:spPr>
          <a:xfrm>
            <a:off x="803024" y="3836980"/>
            <a:ext cx="3294492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800" dirty="0">
                <a:latin typeface="+mn-ea"/>
              </a:rPr>
              <a:t>Debater Agents </a:t>
            </a:r>
          </a:p>
          <a:p>
            <a:r>
              <a:rPr kumimoji="1" lang="en-US" altLang="ja-JP" sz="2800" dirty="0">
                <a:latin typeface="+mn-ea"/>
              </a:rPr>
              <a:t>generate opinions.</a:t>
            </a:r>
            <a:endParaRPr kumimoji="1" lang="ja-JP" altLang="en-US" sz="2800">
              <a:latin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5770C3E-20E0-71A3-8F49-2DA1C691E4F4}"/>
              </a:ext>
            </a:extLst>
          </p:cNvPr>
          <p:cNvSpPr txBox="1"/>
          <p:nvPr/>
        </p:nvSpPr>
        <p:spPr>
          <a:xfrm>
            <a:off x="6616302" y="3943544"/>
            <a:ext cx="396294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800" dirty="0">
                <a:latin typeface="+mn-ea"/>
              </a:rPr>
              <a:t>Moderator Agent </a:t>
            </a:r>
          </a:p>
          <a:p>
            <a:r>
              <a:rPr kumimoji="1" lang="en-US" altLang="ja-JP" sz="2800" dirty="0">
                <a:latin typeface="+mn-ea"/>
              </a:rPr>
              <a:t>generates a mind map.</a:t>
            </a:r>
            <a:endParaRPr kumimoji="1" lang="ja-JP" altLang="en-US" sz="2800">
              <a:latin typeface="+mn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E98369-7014-5D26-BC81-8E2FFBC62377}"/>
              </a:ext>
            </a:extLst>
          </p:cNvPr>
          <p:cNvSpPr txBox="1"/>
          <p:nvPr/>
        </p:nvSpPr>
        <p:spPr>
          <a:xfrm>
            <a:off x="803024" y="4735427"/>
            <a:ext cx="508985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200" b="1" dirty="0">
                <a:solidFill>
                  <a:schemeClr val="accent4"/>
                </a:solidFill>
                <a:latin typeface="+mn-ea"/>
              </a:rPr>
              <a:t>refer to mind map after convergence</a:t>
            </a:r>
            <a:endParaRPr kumimoji="1" lang="ja-JP" altLang="en-US" sz="2200" b="1">
              <a:solidFill>
                <a:schemeClr val="accent4"/>
              </a:solidFill>
              <a:latin typeface="+mn-ea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B6980C3-D56D-0F1D-199A-B64F9C5680F8}"/>
              </a:ext>
            </a:extLst>
          </p:cNvPr>
          <p:cNvGrpSpPr/>
          <p:nvPr/>
        </p:nvGrpSpPr>
        <p:grpSpPr>
          <a:xfrm>
            <a:off x="7148542" y="5626350"/>
            <a:ext cx="2637260" cy="843808"/>
            <a:chOff x="7148542" y="5626350"/>
            <a:chExt cx="2637260" cy="843808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294DF21-651E-27FE-6F5B-76300DE292F2}"/>
                </a:ext>
              </a:extLst>
            </p:cNvPr>
            <p:cNvSpPr txBox="1"/>
            <p:nvPr/>
          </p:nvSpPr>
          <p:spPr>
            <a:xfrm>
              <a:off x="7148542" y="6008493"/>
              <a:ext cx="263726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400" dirty="0">
                  <a:latin typeface="+mn-ea"/>
                </a:rPr>
                <a:t>from </a:t>
              </a:r>
              <a:r>
                <a:rPr kumimoji="1" lang="en-US" altLang="ja-JP" sz="2400" dirty="0" err="1">
                  <a:latin typeface="+mn-ea"/>
                </a:rPr>
                <a:t>RawOpinion</a:t>
              </a:r>
              <a:endParaRPr kumimoji="1" lang="en-US" altLang="ja-JP" sz="2400" dirty="0">
                <a:latin typeface="+mn-ea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51F426A-3C3F-998D-2A8C-4A05985A2EDA}"/>
                </a:ext>
              </a:extLst>
            </p:cNvPr>
            <p:cNvSpPr txBox="1"/>
            <p:nvPr/>
          </p:nvSpPr>
          <p:spPr>
            <a:xfrm>
              <a:off x="7148542" y="5626350"/>
              <a:ext cx="25330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accent4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Idea generation</a:t>
              </a:r>
              <a:endParaRPr kumimoji="1" lang="ja-JP" altLang="en-US" sz="24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E13F6C3-68DA-9F89-9B1C-F7FAF9B74224}"/>
              </a:ext>
            </a:extLst>
          </p:cNvPr>
          <p:cNvSpPr txBox="1"/>
          <p:nvPr/>
        </p:nvSpPr>
        <p:spPr>
          <a:xfrm>
            <a:off x="567004" y="1846854"/>
            <a:ext cx="323838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b="1" dirty="0">
                <a:latin typeface="+mj-ea"/>
                <a:ea typeface="+mj-ea"/>
              </a:rPr>
              <a:t>Existing research</a:t>
            </a:r>
            <a:r>
              <a:rPr kumimoji="1" lang="en-US" altLang="ja-JP" dirty="0">
                <a:latin typeface="+mj-ea"/>
                <a:ea typeface="+mj-ea"/>
              </a:rPr>
              <a:t>[14]</a:t>
            </a:r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74AEE7-3E85-F31D-ED41-BF1CE4E60A0E}"/>
              </a:ext>
            </a:extLst>
          </p:cNvPr>
          <p:cNvSpPr txBox="1"/>
          <p:nvPr/>
        </p:nvSpPr>
        <p:spPr>
          <a:xfrm>
            <a:off x="391795" y="6509774"/>
            <a:ext cx="63369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/>
                </a:solidFill>
              </a:rPr>
              <a:t>[14] "Enhancing user creativity: Semantic measures for idea generation", </a:t>
            </a:r>
            <a:r>
              <a:rPr kumimoji="1" lang="en-US" altLang="ja-JP" sz="1100" dirty="0" err="1">
                <a:solidFill>
                  <a:schemeClr val="tx2"/>
                </a:solidFill>
              </a:rPr>
              <a:t>Georgiev</a:t>
            </a:r>
            <a:r>
              <a:rPr kumimoji="1" lang="en-US" altLang="ja-JP" sz="1100" dirty="0">
                <a:solidFill>
                  <a:schemeClr val="tx2"/>
                </a:solidFill>
              </a:rPr>
              <a:t>, G. V. et al (2018)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F602618-F166-E976-F332-A06A3D699D0F}"/>
              </a:ext>
            </a:extLst>
          </p:cNvPr>
          <p:cNvSpPr txBox="1"/>
          <p:nvPr/>
        </p:nvSpPr>
        <p:spPr>
          <a:xfrm>
            <a:off x="1344038" y="3291331"/>
            <a:ext cx="2291905" cy="462755"/>
          </a:xfrm>
          <a:prstGeom prst="rect">
            <a:avLst/>
          </a:prstGeom>
          <a:noFill/>
          <a:ln w="57150">
            <a:noFill/>
          </a:ln>
        </p:spPr>
        <p:txBody>
          <a:bodyPr wrap="square" lIns="0" tIns="46800" rtlCol="0" anchor="ctr">
            <a:noAutofit/>
          </a:bodyPr>
          <a:lstStyle/>
          <a:p>
            <a:r>
              <a:rPr kumimoji="1" lang="en-US" altLang="ja-JP" sz="2400" b="1" dirty="0">
                <a:latin typeface="+mj-ea"/>
                <a:ea typeface="+mj-ea"/>
              </a:rPr>
              <a:t>Divergence</a:t>
            </a:r>
            <a:endParaRPr kumimoji="1" lang="ja-JP" altLang="en-US" sz="2400" b="1">
              <a:latin typeface="+mj-ea"/>
              <a:ea typeface="+mj-ea"/>
            </a:endParaRPr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707523CB-4192-90A0-9787-8B4E19C9E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024" y="3323616"/>
            <a:ext cx="360086" cy="360086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A1F9E44-DDF3-6A41-6FA4-57C232426C07}"/>
              </a:ext>
            </a:extLst>
          </p:cNvPr>
          <p:cNvSpPr txBox="1"/>
          <p:nvPr/>
        </p:nvSpPr>
        <p:spPr>
          <a:xfrm>
            <a:off x="7144715" y="3292421"/>
            <a:ext cx="2000055" cy="461665"/>
          </a:xfrm>
          <a:prstGeom prst="rect">
            <a:avLst/>
          </a:prstGeom>
          <a:noFill/>
          <a:ln w="57150">
            <a:noFill/>
          </a:ln>
        </p:spPr>
        <p:txBody>
          <a:bodyPr wrap="none" lIns="0" rIns="90000" rtlCol="0">
            <a:spAutoFit/>
          </a:bodyPr>
          <a:lstStyle/>
          <a:p>
            <a:pPr algn="ctr"/>
            <a:r>
              <a:rPr kumimoji="1" lang="en-US" altLang="ja-JP" sz="2400" b="1" dirty="0">
                <a:latin typeface="+mj-ea"/>
                <a:ea typeface="+mj-ea"/>
              </a:rPr>
              <a:t>Convergence</a:t>
            </a:r>
            <a:endParaRPr kumimoji="1" lang="ja-JP" altLang="en-US" sz="2400" b="1">
              <a:latin typeface="+mj-ea"/>
              <a:ea typeface="+mj-ea"/>
            </a:endParaRP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93568084-328E-06E5-9EA9-0BBF633CA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0462" y="3319642"/>
            <a:ext cx="355827" cy="355827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34D89FA-2301-DA6B-CC03-BDD92E9EB984}"/>
              </a:ext>
            </a:extLst>
          </p:cNvPr>
          <p:cNvSpPr txBox="1"/>
          <p:nvPr/>
        </p:nvSpPr>
        <p:spPr>
          <a:xfrm>
            <a:off x="1346224" y="5626350"/>
            <a:ext cx="491833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b="1" dirty="0">
                <a:solidFill>
                  <a:schemeClr val="tx1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Divergence only</a:t>
            </a:r>
          </a:p>
          <a:p>
            <a:r>
              <a:rPr kumimoji="1" lang="ja-JP" altLang="en-US" sz="2400">
                <a:solidFill>
                  <a:schemeClr val="tx1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⇒</a:t>
            </a:r>
            <a:r>
              <a:rPr kumimoji="1" lang="en-US" altLang="ja-JP" sz="2400" dirty="0">
                <a:solidFill>
                  <a:schemeClr val="tx1"/>
                </a:solidFill>
                <a:latin typeface="Yu Gothic Medium" panose="020B0400000000000000" pitchFamily="34" charset="-128"/>
                <a:ea typeface="Yu Gothic Medium" panose="020B0400000000000000" pitchFamily="34" charset="-128"/>
              </a:rPr>
              <a:t> Does not generate mind maps.</a:t>
            </a:r>
          </a:p>
        </p:txBody>
      </p:sp>
      <p:sp>
        <p:nvSpPr>
          <p:cNvPr id="26" name="右矢印 25">
            <a:extLst>
              <a:ext uri="{FF2B5EF4-FFF2-40B4-BE49-F238E27FC236}">
                <a16:creationId xmlns:a16="http://schemas.microsoft.com/office/drawing/2014/main" id="{40642476-4EC8-D3DB-AA9D-D8084DF1BFBE}"/>
              </a:ext>
            </a:extLst>
          </p:cNvPr>
          <p:cNvSpPr/>
          <p:nvPr/>
        </p:nvSpPr>
        <p:spPr>
          <a:xfrm>
            <a:off x="6576614" y="5883186"/>
            <a:ext cx="217353" cy="354780"/>
          </a:xfrm>
          <a:prstGeom prst="rightArrow">
            <a:avLst/>
          </a:prstGeom>
          <a:solidFill>
            <a:srgbClr val="3E92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1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Divergence and Convergence in Discussions (2)</a:t>
            </a:r>
            <a:endParaRPr kumimoji="1" lang="ja-JP" altLang="en-US" b="0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787D669-E958-6E81-7D6F-76FA06BFD494}"/>
              </a:ext>
            </a:extLst>
          </p:cNvPr>
          <p:cNvGrpSpPr/>
          <p:nvPr/>
        </p:nvGrpSpPr>
        <p:grpSpPr>
          <a:xfrm>
            <a:off x="7381463" y="2170840"/>
            <a:ext cx="4214335" cy="4410371"/>
            <a:chOff x="7381463" y="2170840"/>
            <a:chExt cx="4214335" cy="4410371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7D38326B-1C05-73D9-22C6-3632E3741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838"/>
            <a:stretch/>
          </p:blipFill>
          <p:spPr>
            <a:xfrm>
              <a:off x="7381463" y="2170840"/>
              <a:ext cx="3892224" cy="3465764"/>
            </a:xfrm>
            <a:prstGeom prst="rect">
              <a:avLst/>
            </a:prstGeom>
          </p:spPr>
        </p:pic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16567BF8-0366-B74C-CBC5-36E6314DF36B}"/>
                </a:ext>
              </a:extLst>
            </p:cNvPr>
            <p:cNvGrpSpPr/>
            <p:nvPr/>
          </p:nvGrpSpPr>
          <p:grpSpPr>
            <a:xfrm>
              <a:off x="7686067" y="5806082"/>
              <a:ext cx="3287883" cy="775129"/>
              <a:chOff x="678539" y="4748433"/>
              <a:chExt cx="3287883" cy="775129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08E0D24D-F5C8-ACDD-6D3E-1F0F83D6FF9E}"/>
                  </a:ext>
                </a:extLst>
              </p:cNvPr>
              <p:cNvSpPr txBox="1"/>
              <p:nvPr/>
            </p:nvSpPr>
            <p:spPr>
              <a:xfrm>
                <a:off x="1524728" y="4918502"/>
                <a:ext cx="2441694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ja-JP" sz="2800" b="1" dirty="0">
                    <a:solidFill>
                      <a:schemeClr val="accent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Performance</a:t>
                </a:r>
                <a:endParaRPr kumimoji="1" lang="ja-JP" altLang="en-US" sz="2800" b="1">
                  <a:solidFill>
                    <a:schemeClr val="accent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  <p:pic>
            <p:nvPicPr>
              <p:cNvPr id="10" name="グラフィックス 9">
                <a:extLst>
                  <a:ext uri="{FF2B5EF4-FFF2-40B4-BE49-F238E27FC236}">
                    <a16:creationId xmlns:a16="http://schemas.microsoft.com/office/drawing/2014/main" id="{759A4E3A-A571-5CA0-DEAD-3E6C197EA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8539" y="4748433"/>
                <a:ext cx="775129" cy="775129"/>
              </a:xfrm>
              <a:prstGeom prst="rect">
                <a:avLst/>
              </a:prstGeom>
            </p:spPr>
          </p:pic>
        </p:grp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EBF86396-A0D1-71E9-72A4-CA1E0B41CEAB}"/>
                </a:ext>
              </a:extLst>
            </p:cNvPr>
            <p:cNvCxnSpPr>
              <a:cxnSpLocks/>
            </p:cNvCxnSpPr>
            <p:nvPr/>
          </p:nvCxnSpPr>
          <p:spPr>
            <a:xfrm>
              <a:off x="11595798" y="2170840"/>
              <a:ext cx="0" cy="2449924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7F79D8F5-A8D9-152B-2812-64016EDDCE01}"/>
                </a:ext>
              </a:extLst>
            </p:cNvPr>
            <p:cNvCxnSpPr>
              <a:cxnSpLocks/>
            </p:cNvCxnSpPr>
            <p:nvPr/>
          </p:nvCxnSpPr>
          <p:spPr>
            <a:xfrm>
              <a:off x="11381057" y="2170840"/>
              <a:ext cx="0" cy="137213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A24C538D-B4D8-1F74-530F-0A011B177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164833"/>
              </p:ext>
            </p:extLst>
          </p:nvPr>
        </p:nvGraphicFramePr>
        <p:xfrm>
          <a:off x="498488" y="2288948"/>
          <a:ext cx="6560801" cy="26467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184675">
                  <a:extLst>
                    <a:ext uri="{9D8B030D-6E8A-4147-A177-3AD203B41FA5}">
                      <a16:colId xmlns:a16="http://schemas.microsoft.com/office/drawing/2014/main" val="3294972378"/>
                    </a:ext>
                  </a:extLst>
                </a:gridCol>
                <a:gridCol w="2376126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comparisons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450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themes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50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528978276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Win rate for </a:t>
                      </a:r>
                      <a:b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</a:b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divergence </a:t>
                      </a:r>
                      <a:r>
                        <a:rPr kumimoji="1" lang="ja-JP" altLang="en-US" sz="2400">
                          <a:solidFill>
                            <a:schemeClr val="tx1"/>
                          </a:solidFill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↔</a:t>
                      </a:r>
                      <a:r>
                        <a:rPr kumimoji="1" lang="en-US" altLang="ja-JP" sz="2400" dirty="0">
                          <a:solidFill>
                            <a:schemeClr val="tx1"/>
                          </a:solidFill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 convergence </a:t>
                      </a:r>
                      <a:endParaRPr kumimoji="1" lang="ja-JP" altLang="en-US" sz="2400">
                        <a:solidFill>
                          <a:schemeClr val="tx1"/>
                        </a:solidFill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b="1" i="1" dirty="0">
                          <a:solidFill>
                            <a:schemeClr val="accent3"/>
                          </a:solidFill>
                        </a:rPr>
                        <a:t>60</a:t>
                      </a:r>
                      <a:r>
                        <a:rPr lang="en-US" altLang="ja-JP" sz="2400" dirty="0"/>
                        <a:t>±27.5%</a:t>
                      </a:r>
                    </a:p>
                    <a:p>
                      <a:pPr algn="ctr"/>
                      <a:r>
                        <a:rPr lang="en-US" altLang="ja-JP" sz="2400" dirty="0"/>
                        <a:t> ( p &lt; 0.05 )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338693355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themes(win rate &gt;50%)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dirty="0"/>
                        <a:t>33 (66.0% )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92314465"/>
                  </a:ext>
                </a:extLst>
              </a:tr>
            </a:tbl>
          </a:graphicData>
        </a:graphic>
      </p:graphicFrame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E82C999-3939-6105-260F-3BAB4F03AF5D}"/>
              </a:ext>
            </a:extLst>
          </p:cNvPr>
          <p:cNvSpPr txBox="1"/>
          <p:nvPr/>
        </p:nvSpPr>
        <p:spPr>
          <a:xfrm>
            <a:off x="438050" y="6008632"/>
            <a:ext cx="550022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Contribute to the creativity of ideas</a:t>
            </a:r>
            <a:endParaRPr kumimoji="1" lang="ja-JP" altLang="en-US" sz="24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0F4B0ED-2B7A-78DE-8DB1-AAB310BDB749}"/>
              </a:ext>
            </a:extLst>
          </p:cNvPr>
          <p:cNvSpPr txBox="1"/>
          <p:nvPr/>
        </p:nvSpPr>
        <p:spPr>
          <a:xfrm>
            <a:off x="498488" y="5449284"/>
            <a:ext cx="4575291" cy="461665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Divergence and Convergence</a:t>
            </a:r>
            <a:endParaRPr lang="ja-JP" altLang="en-US" sz="24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257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2D2AF0B3-9116-F444-91E2-30C07303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Idea Generation Based on Mind Maps</a:t>
            </a:r>
            <a:endParaRPr lang="ja-JP" altLang="en-US"/>
          </a:p>
        </p:txBody>
      </p:sp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16A41EAD-84B1-ABDD-BDA5-F4A342A3D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127934"/>
              </p:ext>
            </p:extLst>
          </p:nvPr>
        </p:nvGraphicFramePr>
        <p:xfrm>
          <a:off x="396294" y="4152932"/>
          <a:ext cx="5369676" cy="26707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107634">
                  <a:extLst>
                    <a:ext uri="{9D8B030D-6E8A-4147-A177-3AD203B41FA5}">
                      <a16:colId xmlns:a16="http://schemas.microsoft.com/office/drawing/2014/main" val="3294972378"/>
                    </a:ext>
                  </a:extLst>
                </a:gridCol>
                <a:gridCol w="2262042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comparisons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/>
                        <a:t>450</a:t>
                      </a:r>
                      <a:endParaRPr kumimoji="1" lang="ja-JP" altLang="en-US" sz="22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themes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/>
                        <a:t>30</a:t>
                      </a:r>
                      <a:endParaRPr kumimoji="1" lang="ja-JP" altLang="en-US" sz="22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528978276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Win rate for </a:t>
                      </a:r>
                      <a:r>
                        <a:rPr kumimoji="1" lang="en-US" altLang="ja-JP" sz="2000" b="0" i="0" dirty="0" err="1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MindMap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200" b="1" dirty="0"/>
                        <a:t>89.3</a:t>
                      </a:r>
                      <a:r>
                        <a:rPr lang="en-US" altLang="ja-JP" sz="2200" dirty="0"/>
                        <a:t>±15.3%</a:t>
                      </a:r>
                    </a:p>
                    <a:p>
                      <a:pPr algn="ctr"/>
                      <a:r>
                        <a:rPr lang="en-US" altLang="ja-JP" sz="2200" dirty="0"/>
                        <a:t> </a:t>
                      </a:r>
                      <a:r>
                        <a:rPr lang="en-US" altLang="ja-JP" sz="2000" dirty="0"/>
                        <a:t>( p &lt; 0.01 )</a:t>
                      </a:r>
                      <a:endParaRPr kumimoji="1" lang="ja-JP" altLang="en-US" sz="20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338693355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themes</a:t>
                      </a:r>
                      <a:br>
                        <a:rPr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</a:br>
                      <a:r>
                        <a:rPr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(win rate &gt;50%)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200" dirty="0"/>
                        <a:t>29 </a:t>
                      </a:r>
                      <a:r>
                        <a:rPr lang="en-US" altLang="ja-JP" sz="2000" dirty="0"/>
                        <a:t>( </a:t>
                      </a:r>
                      <a:r>
                        <a:rPr lang="en-US" altLang="ja-JP" sz="2000" b="1" dirty="0"/>
                        <a:t>96.7</a:t>
                      </a:r>
                      <a:r>
                        <a:rPr lang="en-US" altLang="ja-JP" sz="2000" dirty="0"/>
                        <a:t>% )</a:t>
                      </a:r>
                      <a:endParaRPr kumimoji="1" lang="ja-JP" altLang="en-US" sz="20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92314465"/>
                  </a:ext>
                </a:extLst>
              </a:tr>
            </a:tbl>
          </a:graphicData>
        </a:graphic>
      </p:graphicFrame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255B3D4-FCA8-937C-A2BD-035973090E16}"/>
              </a:ext>
            </a:extLst>
          </p:cNvPr>
          <p:cNvSpPr txBox="1"/>
          <p:nvPr/>
        </p:nvSpPr>
        <p:spPr>
          <a:xfrm>
            <a:off x="406310" y="1905680"/>
            <a:ext cx="3424154" cy="46166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>
                <a:latin typeface="+mj-ea"/>
                <a:ea typeface="+mj-ea"/>
              </a:rPr>
              <a:t>Comparative Methods</a:t>
            </a:r>
            <a:endParaRPr kumimoji="1" lang="ja-JP" altLang="en-US" sz="2400" b="1">
              <a:latin typeface="+mj-ea"/>
              <a:ea typeface="+mj-ea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2DD6F22-4D99-8723-BB0C-20ED18CC6501}"/>
              </a:ext>
            </a:extLst>
          </p:cNvPr>
          <p:cNvGrpSpPr/>
          <p:nvPr/>
        </p:nvGrpSpPr>
        <p:grpSpPr>
          <a:xfrm>
            <a:off x="6277163" y="1853215"/>
            <a:ext cx="5618078" cy="1345127"/>
            <a:chOff x="6277163" y="1853215"/>
            <a:chExt cx="5618078" cy="1345127"/>
          </a:xfrm>
        </p:grpSpPr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ED13EDE4-5BF8-2021-81E7-066911AD7364}"/>
                </a:ext>
              </a:extLst>
            </p:cNvPr>
            <p:cNvSpPr txBox="1"/>
            <p:nvPr/>
          </p:nvSpPr>
          <p:spPr>
            <a:xfrm>
              <a:off x="6292139" y="1853215"/>
              <a:ext cx="1863011" cy="461665"/>
            </a:xfrm>
            <a:prstGeom prst="rect">
              <a:avLst/>
            </a:prstGeom>
            <a:solidFill>
              <a:srgbClr val="46877B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2400" b="1" dirty="0">
                  <a:solidFill>
                    <a:schemeClr val="bg1"/>
                  </a:solidFill>
                  <a:latin typeface="游ゴシック" panose="020B0400000000000000" pitchFamily="50" charset="-128"/>
                  <a:ea typeface="游ゴシック" panose="020B0400000000000000" pitchFamily="50" charset="-128"/>
                </a:rPr>
                <a:t>Hypothesis</a:t>
              </a:r>
              <a:endParaRPr lang="ja-JP" altLang="en-US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DDD5DCF-5413-7D0F-156C-D7A3E48EBAB7}"/>
                </a:ext>
              </a:extLst>
            </p:cNvPr>
            <p:cNvSpPr txBox="1"/>
            <p:nvPr/>
          </p:nvSpPr>
          <p:spPr>
            <a:xfrm>
              <a:off x="6277163" y="2367345"/>
              <a:ext cx="5618078" cy="830997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kumimoji="1" lang="en-US" altLang="ja-JP" sz="2400" dirty="0"/>
                <a:t>Mind maps facilitate the understanding of relationships between concepts</a:t>
              </a: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5B56F49-564E-2279-4812-67B95E877BEC}"/>
              </a:ext>
            </a:extLst>
          </p:cNvPr>
          <p:cNvGrpSpPr/>
          <p:nvPr/>
        </p:nvGrpSpPr>
        <p:grpSpPr>
          <a:xfrm>
            <a:off x="6373769" y="3216438"/>
            <a:ext cx="5424866" cy="830997"/>
            <a:chOff x="6742807" y="3198701"/>
            <a:chExt cx="5424866" cy="830997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C5B133C8-C723-3B6A-7ADD-E01C90602050}"/>
                </a:ext>
              </a:extLst>
            </p:cNvPr>
            <p:cNvSpPr txBox="1"/>
            <p:nvPr/>
          </p:nvSpPr>
          <p:spPr>
            <a:xfrm>
              <a:off x="7058582" y="3198701"/>
              <a:ext cx="5109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accent4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Testing </a:t>
              </a:r>
              <a:r>
                <a:rPr lang="en-US" altLang="ja-JP" sz="2400" b="1" dirty="0">
                  <a:solidFill>
                    <a:schemeClr val="accent4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if structures illustrate relationships between concepts</a:t>
              </a:r>
              <a:endParaRPr kumimoji="1" lang="ja-JP" altLang="en-US" sz="2400" b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3" name="右矢印 42">
              <a:extLst>
                <a:ext uri="{FF2B5EF4-FFF2-40B4-BE49-F238E27FC236}">
                  <a16:creationId xmlns:a16="http://schemas.microsoft.com/office/drawing/2014/main" id="{509AD55F-A1BC-63E1-1755-F9F167E6A6E7}"/>
                </a:ext>
              </a:extLst>
            </p:cNvPr>
            <p:cNvSpPr/>
            <p:nvPr/>
          </p:nvSpPr>
          <p:spPr>
            <a:xfrm>
              <a:off x="6742807" y="3251590"/>
              <a:ext cx="217353" cy="354780"/>
            </a:xfrm>
            <a:prstGeom prst="rightArrow">
              <a:avLst/>
            </a:prstGeom>
            <a:solidFill>
              <a:srgbClr val="3E92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5" name="図 44">
            <a:extLst>
              <a:ext uri="{FF2B5EF4-FFF2-40B4-BE49-F238E27FC236}">
                <a16:creationId xmlns:a16="http://schemas.microsoft.com/office/drawing/2014/main" id="{3D9AFDB9-EDB7-D07C-0474-F70D717AF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6"/>
          <a:stretch/>
        </p:blipFill>
        <p:spPr>
          <a:xfrm>
            <a:off x="5839852" y="4273177"/>
            <a:ext cx="2995763" cy="2524780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E4BE32FB-2AE0-616C-7304-EE8ADC577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66"/>
          <a:stretch/>
        </p:blipFill>
        <p:spPr>
          <a:xfrm>
            <a:off x="8899481" y="4177437"/>
            <a:ext cx="2995763" cy="267080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CA75EB6-86A9-1CF9-984E-6B7C5FE3B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642" y="2342646"/>
            <a:ext cx="1937197" cy="117882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D270914-B917-FA1E-26CE-A8F746E69DEB}"/>
              </a:ext>
            </a:extLst>
          </p:cNvPr>
          <p:cNvSpPr txBox="1"/>
          <p:nvPr/>
        </p:nvSpPr>
        <p:spPr>
          <a:xfrm>
            <a:off x="263633" y="2633974"/>
            <a:ext cx="3566831" cy="83099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altLang="ja-JP" sz="1600" b="0" i="0" dirty="0">
                <a:effectLst/>
                <a:latin typeface="Söhne"/>
              </a:rPr>
              <a:t>Pleasant atmospheres and interiors…</a:t>
            </a:r>
          </a:p>
          <a:p>
            <a:r>
              <a:rPr kumimoji="1" lang="en-US" altLang="ja-JP" sz="1600" dirty="0"/>
              <a:t>Fresh ingredients and specialty…</a:t>
            </a:r>
          </a:p>
          <a:p>
            <a:r>
              <a:rPr kumimoji="1" lang="en-US" altLang="ja-JP" sz="1600" dirty="0"/>
              <a:t>Local community activities…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8362793-CE51-92CE-00ED-92541E25BF42}"/>
              </a:ext>
            </a:extLst>
          </p:cNvPr>
          <p:cNvCxnSpPr/>
          <p:nvPr/>
        </p:nvCxnSpPr>
        <p:spPr>
          <a:xfrm>
            <a:off x="3600341" y="2555416"/>
            <a:ext cx="0" cy="145687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A337047-DFCE-8EE9-ACD1-FF39243BFCB7}"/>
              </a:ext>
            </a:extLst>
          </p:cNvPr>
          <p:cNvSpPr txBox="1"/>
          <p:nvPr/>
        </p:nvSpPr>
        <p:spPr>
          <a:xfrm>
            <a:off x="861005" y="3585770"/>
            <a:ext cx="1842320" cy="461665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kumimoji="1" lang="en-US" altLang="ja-JP" sz="2400" dirty="0" err="1"/>
              <a:t>RawOpinion</a:t>
            </a:r>
            <a:endParaRPr kumimoji="1"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17381DD-9997-C925-FFB5-FCED5AAC7372}"/>
              </a:ext>
            </a:extLst>
          </p:cNvPr>
          <p:cNvSpPr txBox="1"/>
          <p:nvPr/>
        </p:nvSpPr>
        <p:spPr>
          <a:xfrm>
            <a:off x="4381376" y="3606370"/>
            <a:ext cx="1504086" cy="461665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kumimoji="1" lang="en-US" altLang="ja-JP" sz="2400" dirty="0" err="1"/>
              <a:t>MindMap</a:t>
            </a:r>
            <a:endParaRPr kumimoji="1" lang="en-US" altLang="ja-JP" sz="2400" dirty="0"/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D404769-BAC1-C6A8-9754-D68D0B4F14FD}"/>
              </a:ext>
            </a:extLst>
          </p:cNvPr>
          <p:cNvCxnSpPr>
            <a:endCxn id="47" idx="3"/>
          </p:cNvCxnSpPr>
          <p:nvPr/>
        </p:nvCxnSpPr>
        <p:spPr>
          <a:xfrm>
            <a:off x="11895244" y="4273177"/>
            <a:ext cx="0" cy="1239664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4D2C8FB9-92DE-2616-1846-0354AAAF30E4}"/>
              </a:ext>
            </a:extLst>
          </p:cNvPr>
          <p:cNvCxnSpPr>
            <a:cxnSpLocks/>
          </p:cNvCxnSpPr>
          <p:nvPr/>
        </p:nvCxnSpPr>
        <p:spPr>
          <a:xfrm>
            <a:off x="11680503" y="4273177"/>
            <a:ext cx="0" cy="36691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2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FEC138-F41C-7588-DC75-24C48350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 structure of Mind Maps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48A321-4DA4-BA9D-6666-A53933361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7F06FB0-379B-9591-31F5-0F65DE4F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04" y="2621931"/>
            <a:ext cx="5944715" cy="388784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4E1BE8-49FC-D568-2FB3-B895738D4A1A}"/>
              </a:ext>
            </a:extLst>
          </p:cNvPr>
          <p:cNvSpPr txBox="1"/>
          <p:nvPr/>
        </p:nvSpPr>
        <p:spPr>
          <a:xfrm>
            <a:off x="707101" y="1891205"/>
            <a:ext cx="1596662" cy="46166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latin typeface="+mj-ea"/>
                <a:ea typeface="+mj-ea"/>
              </a:rPr>
              <a:t>Method</a:t>
            </a:r>
            <a:endParaRPr kumimoji="1" lang="ja-JP" altLang="en-US" sz="2400" b="1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A4A899-97F6-29B2-2F9C-C56F9437E571}"/>
              </a:ext>
            </a:extLst>
          </p:cNvPr>
          <p:cNvSpPr txBox="1"/>
          <p:nvPr/>
        </p:nvSpPr>
        <p:spPr>
          <a:xfrm>
            <a:off x="2449769" y="1891204"/>
            <a:ext cx="7578591" cy="46166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ja-JP" sz="2400" dirty="0"/>
              <a:t>Analyzing 900 mind maps generated with SPARK-flow.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492FC6-39EB-2DC4-29A7-ECEC84417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219" y="3047836"/>
            <a:ext cx="5413062" cy="253748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E5800D0-6AF9-FEFD-AA1B-FFA4011A827A}"/>
              </a:ext>
            </a:extLst>
          </p:cNvPr>
          <p:cNvSpPr txBox="1"/>
          <p:nvPr/>
        </p:nvSpPr>
        <p:spPr>
          <a:xfrm>
            <a:off x="6945146" y="5536179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Level=0</a:t>
            </a:r>
            <a:endParaRPr kumimoji="1" lang="ja-JP" altLang="en-US" sz="24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BFC89AC-2594-C836-E19E-A2C4B5AEB08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299158" y="4604084"/>
            <a:ext cx="344256" cy="932095"/>
          </a:xfrm>
          <a:prstGeom prst="line">
            <a:avLst/>
          </a:prstGeom>
          <a:ln>
            <a:headEnd type="oval" w="lg" len="lg"/>
          </a:ln>
          <a:effectLst>
            <a:glow rad="88900">
              <a:srgbClr val="FFFFFF">
                <a:alpha val="87000"/>
              </a:srgb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円/楕円 5">
            <a:extLst>
              <a:ext uri="{FF2B5EF4-FFF2-40B4-BE49-F238E27FC236}">
                <a16:creationId xmlns:a16="http://schemas.microsoft.com/office/drawing/2014/main" id="{23EC8A09-E3BF-124C-7557-96916B2D54BA}"/>
              </a:ext>
            </a:extLst>
          </p:cNvPr>
          <p:cNvSpPr/>
          <p:nvPr/>
        </p:nvSpPr>
        <p:spPr>
          <a:xfrm>
            <a:off x="4465320" y="3005238"/>
            <a:ext cx="365760" cy="38116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207B4DDC-7920-F13E-4950-64A2965A3728}"/>
              </a:ext>
            </a:extLst>
          </p:cNvPr>
          <p:cNvSpPr/>
          <p:nvPr/>
        </p:nvSpPr>
        <p:spPr>
          <a:xfrm>
            <a:off x="6148004" y="5807262"/>
            <a:ext cx="365760" cy="38116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74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A82328-6289-C895-4F6E-6283A98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Preserving the Structure of Mind Maps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EE8B624-CF77-8E0F-F4B5-8E43A2DC7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  <a:p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A1CCB0F-C3D9-C069-FFD8-570D29B3776B}"/>
              </a:ext>
            </a:extLst>
          </p:cNvPr>
          <p:cNvGrpSpPr/>
          <p:nvPr/>
        </p:nvGrpSpPr>
        <p:grpSpPr>
          <a:xfrm>
            <a:off x="1108106" y="2422661"/>
            <a:ext cx="2060748" cy="2012678"/>
            <a:chOff x="903763" y="2386149"/>
            <a:chExt cx="2060748" cy="2012678"/>
          </a:xfrm>
        </p:grpSpPr>
        <p:pic>
          <p:nvPicPr>
            <p:cNvPr id="8" name="グラフィックス 7">
              <a:extLst>
                <a:ext uri="{FF2B5EF4-FFF2-40B4-BE49-F238E27FC236}">
                  <a16:creationId xmlns:a16="http://schemas.microsoft.com/office/drawing/2014/main" id="{8B23A5AE-F734-A7DB-82B6-FF42AA1BC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44989" y="2751288"/>
              <a:ext cx="304770" cy="1355424"/>
            </a:xfrm>
            <a:prstGeom prst="rect">
              <a:avLst/>
            </a:prstGeom>
          </p:spPr>
        </p:pic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67D04933-3FC9-0ABB-3D46-7FBD13BC3012}"/>
                </a:ext>
              </a:extLst>
            </p:cNvPr>
            <p:cNvSpPr/>
            <p:nvPr/>
          </p:nvSpPr>
          <p:spPr>
            <a:xfrm>
              <a:off x="903763" y="3063240"/>
              <a:ext cx="862149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>
              <a:extLst>
                <a:ext uri="{FF2B5EF4-FFF2-40B4-BE49-F238E27FC236}">
                  <a16:creationId xmlns:a16="http://schemas.microsoft.com/office/drawing/2014/main" id="{498D0AED-351C-9237-62F2-442C20F11A89}"/>
                </a:ext>
              </a:extLst>
            </p:cNvPr>
            <p:cNvSpPr/>
            <p:nvPr/>
          </p:nvSpPr>
          <p:spPr>
            <a:xfrm>
              <a:off x="2293951" y="2386149"/>
              <a:ext cx="670560" cy="670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三角形 12">
              <a:extLst>
                <a:ext uri="{FF2B5EF4-FFF2-40B4-BE49-F238E27FC236}">
                  <a16:creationId xmlns:a16="http://schemas.microsoft.com/office/drawing/2014/main" id="{A3FA03EE-D889-3A4E-9283-E313ED6AC345}"/>
                </a:ext>
              </a:extLst>
            </p:cNvPr>
            <p:cNvSpPr/>
            <p:nvPr/>
          </p:nvSpPr>
          <p:spPr>
            <a:xfrm>
              <a:off x="2287681" y="3093720"/>
              <a:ext cx="676830" cy="58347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星 5 13">
              <a:extLst>
                <a:ext uri="{FF2B5EF4-FFF2-40B4-BE49-F238E27FC236}">
                  <a16:creationId xmlns:a16="http://schemas.microsoft.com/office/drawing/2014/main" id="{337642D2-988C-0BA8-D664-4192218D0EA7}"/>
                </a:ext>
              </a:extLst>
            </p:cNvPr>
            <p:cNvSpPr/>
            <p:nvPr/>
          </p:nvSpPr>
          <p:spPr>
            <a:xfrm>
              <a:off x="2258258" y="3736975"/>
              <a:ext cx="661852" cy="661852"/>
            </a:xfrm>
            <a:prstGeom prst="star5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FD94B69-D497-E313-34C0-C191AFD708A0}"/>
              </a:ext>
            </a:extLst>
          </p:cNvPr>
          <p:cNvGrpSpPr/>
          <p:nvPr/>
        </p:nvGrpSpPr>
        <p:grpSpPr>
          <a:xfrm>
            <a:off x="4532494" y="2359093"/>
            <a:ext cx="1994017" cy="2141308"/>
            <a:chOff x="903763" y="2349637"/>
            <a:chExt cx="1994017" cy="2141308"/>
          </a:xfrm>
        </p:grpSpPr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94FC1497-4124-35A8-C73D-88A27707A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44989" y="2751288"/>
              <a:ext cx="304770" cy="1355424"/>
            </a:xfrm>
            <a:prstGeom prst="rect">
              <a:avLst/>
            </a:prstGeom>
          </p:spPr>
        </p:pic>
        <p:sp>
          <p:nvSpPr>
            <p:cNvPr id="18" name="角丸四角形 17">
              <a:extLst>
                <a:ext uri="{FF2B5EF4-FFF2-40B4-BE49-F238E27FC236}">
                  <a16:creationId xmlns:a16="http://schemas.microsoft.com/office/drawing/2014/main" id="{99A745F0-271C-4431-6685-6726188728C1}"/>
                </a:ext>
              </a:extLst>
            </p:cNvPr>
            <p:cNvSpPr/>
            <p:nvPr/>
          </p:nvSpPr>
          <p:spPr>
            <a:xfrm>
              <a:off x="903763" y="3063240"/>
              <a:ext cx="862149" cy="73152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円/楕円 18">
              <a:extLst>
                <a:ext uri="{FF2B5EF4-FFF2-40B4-BE49-F238E27FC236}">
                  <a16:creationId xmlns:a16="http://schemas.microsoft.com/office/drawing/2014/main" id="{3C083762-AEDD-47F6-89BB-97272E13C292}"/>
                </a:ext>
              </a:extLst>
            </p:cNvPr>
            <p:cNvSpPr/>
            <p:nvPr/>
          </p:nvSpPr>
          <p:spPr>
            <a:xfrm>
              <a:off x="2227220" y="3124200"/>
              <a:ext cx="670560" cy="6705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三角形 19">
              <a:extLst>
                <a:ext uri="{FF2B5EF4-FFF2-40B4-BE49-F238E27FC236}">
                  <a16:creationId xmlns:a16="http://schemas.microsoft.com/office/drawing/2014/main" id="{32DD931F-A1F6-ED2D-CBCB-DE0D7B3C2C18}"/>
                </a:ext>
              </a:extLst>
            </p:cNvPr>
            <p:cNvSpPr/>
            <p:nvPr/>
          </p:nvSpPr>
          <p:spPr>
            <a:xfrm>
              <a:off x="2220950" y="3907471"/>
              <a:ext cx="676830" cy="58347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星 5 20">
              <a:extLst>
                <a:ext uri="{FF2B5EF4-FFF2-40B4-BE49-F238E27FC236}">
                  <a16:creationId xmlns:a16="http://schemas.microsoft.com/office/drawing/2014/main" id="{6B201141-1D4E-C3E2-D1CF-8B770FA79D97}"/>
                </a:ext>
              </a:extLst>
            </p:cNvPr>
            <p:cNvSpPr/>
            <p:nvPr/>
          </p:nvSpPr>
          <p:spPr>
            <a:xfrm>
              <a:off x="2204008" y="2349637"/>
              <a:ext cx="661852" cy="661852"/>
            </a:xfrm>
            <a:prstGeom prst="star5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角丸四角形 21">
            <a:extLst>
              <a:ext uri="{FF2B5EF4-FFF2-40B4-BE49-F238E27FC236}">
                <a16:creationId xmlns:a16="http://schemas.microsoft.com/office/drawing/2014/main" id="{7F22E2BF-811D-779F-F2C5-D3C7C5779B3D}"/>
              </a:ext>
            </a:extLst>
          </p:cNvPr>
          <p:cNvSpPr/>
          <p:nvPr/>
        </p:nvSpPr>
        <p:spPr>
          <a:xfrm>
            <a:off x="558800" y="2121741"/>
            <a:ext cx="3155193" cy="3060453"/>
          </a:xfrm>
          <a:prstGeom prst="roundRect">
            <a:avLst>
              <a:gd name="adj" fmla="val 3892"/>
            </a:avLst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817E98D6-FA0C-567E-D82D-D68281561C4C}"/>
              </a:ext>
            </a:extLst>
          </p:cNvPr>
          <p:cNvSpPr/>
          <p:nvPr/>
        </p:nvSpPr>
        <p:spPr>
          <a:xfrm>
            <a:off x="3995825" y="2121741"/>
            <a:ext cx="3143352" cy="3060452"/>
          </a:xfrm>
          <a:prstGeom prst="roundRect">
            <a:avLst>
              <a:gd name="adj" fmla="val 3892"/>
            </a:avLst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933C32-C520-CA06-BBAF-6C349BA7596F}"/>
              </a:ext>
            </a:extLst>
          </p:cNvPr>
          <p:cNvSpPr txBox="1"/>
          <p:nvPr/>
        </p:nvSpPr>
        <p:spPr>
          <a:xfrm>
            <a:off x="1539180" y="4930164"/>
            <a:ext cx="1417376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Round 1</a:t>
            </a:r>
            <a:endPara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F30996F-4B5A-BA66-912E-3AD4F30631AC}"/>
              </a:ext>
            </a:extLst>
          </p:cNvPr>
          <p:cNvSpPr txBox="1"/>
          <p:nvPr/>
        </p:nvSpPr>
        <p:spPr>
          <a:xfrm>
            <a:off x="4858813" y="4964540"/>
            <a:ext cx="1417376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Round 2</a:t>
            </a:r>
            <a:endPara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6ED245-A152-57C7-F2A6-9E5E5F44D0B6}"/>
              </a:ext>
            </a:extLst>
          </p:cNvPr>
          <p:cNvGrpSpPr/>
          <p:nvPr/>
        </p:nvGrpSpPr>
        <p:grpSpPr>
          <a:xfrm>
            <a:off x="7296900" y="2411326"/>
            <a:ext cx="4376357" cy="2724321"/>
            <a:chOff x="6586052" y="2117467"/>
            <a:chExt cx="4376357" cy="2724321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0A414E1F-FF07-B2EA-9F12-EC07E4CDAAF0}"/>
                </a:ext>
              </a:extLst>
            </p:cNvPr>
            <p:cNvSpPr txBox="1"/>
            <p:nvPr/>
          </p:nvSpPr>
          <p:spPr>
            <a:xfrm>
              <a:off x="6586052" y="2792241"/>
              <a:ext cx="808235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max</a:t>
              </a:r>
              <a:endParaRPr kumimoji="1" lang="ja-JP" altLang="en-US" sz="24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7" name="大かっこ 26">
              <a:extLst>
                <a:ext uri="{FF2B5EF4-FFF2-40B4-BE49-F238E27FC236}">
                  <a16:creationId xmlns:a16="http://schemas.microsoft.com/office/drawing/2014/main" id="{D81E43EB-B295-03AC-9BB4-C640326E709E}"/>
                </a:ext>
              </a:extLst>
            </p:cNvPr>
            <p:cNvSpPr/>
            <p:nvPr/>
          </p:nvSpPr>
          <p:spPr>
            <a:xfrm>
              <a:off x="7490638" y="2117467"/>
              <a:ext cx="3471771" cy="1811215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F4501946-B893-7D66-1DEB-897211C1F3E2}"/>
                </a:ext>
              </a:extLst>
            </p:cNvPr>
            <p:cNvSpPr txBox="1"/>
            <p:nvPr/>
          </p:nvSpPr>
          <p:spPr>
            <a:xfrm>
              <a:off x="7623359" y="2172296"/>
              <a:ext cx="3206327" cy="17015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ja-JP" sz="2400" b="1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Sim(           ,             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ja-JP" sz="2400" b="1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Sim(           ,             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ja-JP" sz="2400" b="1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Sim(           ,             )</a:t>
              </a:r>
              <a:endParaRPr kumimoji="1" lang="ja-JP" altLang="en-US" sz="24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61A1BB3E-D90B-5979-C230-56F1938E6C78}"/>
                </a:ext>
              </a:extLst>
            </p:cNvPr>
            <p:cNvSpPr/>
            <p:nvPr/>
          </p:nvSpPr>
          <p:spPr>
            <a:xfrm>
              <a:off x="8566353" y="2236832"/>
              <a:ext cx="445310" cy="4453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星 5 29">
              <a:extLst>
                <a:ext uri="{FF2B5EF4-FFF2-40B4-BE49-F238E27FC236}">
                  <a16:creationId xmlns:a16="http://schemas.microsoft.com/office/drawing/2014/main" id="{4CF1D8A8-7B5E-3540-53C5-00C3391BF698}"/>
                </a:ext>
              </a:extLst>
            </p:cNvPr>
            <p:cNvSpPr/>
            <p:nvPr/>
          </p:nvSpPr>
          <p:spPr>
            <a:xfrm>
              <a:off x="9780347" y="2236832"/>
              <a:ext cx="445310" cy="445310"/>
            </a:xfrm>
            <a:prstGeom prst="star5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>
              <a:extLst>
                <a:ext uri="{FF2B5EF4-FFF2-40B4-BE49-F238E27FC236}">
                  <a16:creationId xmlns:a16="http://schemas.microsoft.com/office/drawing/2014/main" id="{1321EEFB-93BD-03A0-CBB4-0AE1A701B2A1}"/>
                </a:ext>
              </a:extLst>
            </p:cNvPr>
            <p:cNvSpPr/>
            <p:nvPr/>
          </p:nvSpPr>
          <p:spPr>
            <a:xfrm>
              <a:off x="9780347" y="2825346"/>
              <a:ext cx="445310" cy="4453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49D6D37D-351D-D241-2252-6CA589B7AD83}"/>
                </a:ext>
              </a:extLst>
            </p:cNvPr>
            <p:cNvSpPr/>
            <p:nvPr/>
          </p:nvSpPr>
          <p:spPr>
            <a:xfrm>
              <a:off x="9754701" y="3391890"/>
              <a:ext cx="496601" cy="42810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円/楕円 33">
              <a:extLst>
                <a:ext uri="{FF2B5EF4-FFF2-40B4-BE49-F238E27FC236}">
                  <a16:creationId xmlns:a16="http://schemas.microsoft.com/office/drawing/2014/main" id="{1945C23B-5B44-674C-C628-B85BF11FFF9D}"/>
                </a:ext>
              </a:extLst>
            </p:cNvPr>
            <p:cNvSpPr/>
            <p:nvPr/>
          </p:nvSpPr>
          <p:spPr>
            <a:xfrm>
              <a:off x="8566353" y="2832687"/>
              <a:ext cx="445310" cy="4453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>
              <a:extLst>
                <a:ext uri="{FF2B5EF4-FFF2-40B4-BE49-F238E27FC236}">
                  <a16:creationId xmlns:a16="http://schemas.microsoft.com/office/drawing/2014/main" id="{995CBDAE-A463-2663-492A-61374387B5FC}"/>
                </a:ext>
              </a:extLst>
            </p:cNvPr>
            <p:cNvSpPr/>
            <p:nvPr/>
          </p:nvSpPr>
          <p:spPr>
            <a:xfrm>
              <a:off x="8566353" y="3429077"/>
              <a:ext cx="445310" cy="4453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F5F2B986-9D1B-290F-7443-4DFDB1EA9639}"/>
                </a:ext>
              </a:extLst>
            </p:cNvPr>
            <p:cNvSpPr txBox="1"/>
            <p:nvPr/>
          </p:nvSpPr>
          <p:spPr>
            <a:xfrm>
              <a:off x="7490638" y="4318568"/>
              <a:ext cx="2991525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ja-JP" altLang="en-US" sz="28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＝</a:t>
              </a:r>
              <a:r>
                <a:rPr lang="en-US" altLang="ja-JP" sz="2800" b="1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 Average: 0.99</a:t>
              </a:r>
              <a:endParaRPr kumimoji="1" lang="ja-JP" altLang="en-US" sz="28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DF60587-1FF4-6446-0153-62A65357D38A}"/>
              </a:ext>
            </a:extLst>
          </p:cNvPr>
          <p:cNvSpPr txBox="1"/>
          <p:nvPr/>
        </p:nvSpPr>
        <p:spPr>
          <a:xfrm>
            <a:off x="641563" y="5597992"/>
            <a:ext cx="2719014" cy="461665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Moderator Agent</a:t>
            </a:r>
            <a:endParaRPr lang="ja-JP" altLang="en-US" sz="24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62086F2-7214-78F4-4B86-F7EBCF337655}"/>
              </a:ext>
            </a:extLst>
          </p:cNvPr>
          <p:cNvSpPr txBox="1"/>
          <p:nvPr/>
        </p:nvSpPr>
        <p:spPr>
          <a:xfrm>
            <a:off x="3715878" y="5574918"/>
            <a:ext cx="6452814" cy="46166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en-US" altLang="ja-JP" sz="2400" dirty="0"/>
              <a:t>Keep the content of Level 1 nodes unchanged</a:t>
            </a:r>
            <a:endParaRPr kumimoji="1" lang="en-US" altLang="ja-JP" sz="2400" dirty="0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48057F4A-8A4A-672A-EC3C-9D7551511E1B}"/>
              </a:ext>
            </a:extLst>
          </p:cNvPr>
          <p:cNvGrpSpPr/>
          <p:nvPr/>
        </p:nvGrpSpPr>
        <p:grpSpPr>
          <a:xfrm>
            <a:off x="3997710" y="6148607"/>
            <a:ext cx="7671638" cy="461665"/>
            <a:chOff x="3986962" y="6232028"/>
            <a:chExt cx="7671638" cy="461665"/>
          </a:xfrm>
        </p:grpSpPr>
        <p:sp>
          <p:nvSpPr>
            <p:cNvPr id="41" name="右矢印 40">
              <a:extLst>
                <a:ext uri="{FF2B5EF4-FFF2-40B4-BE49-F238E27FC236}">
                  <a16:creationId xmlns:a16="http://schemas.microsoft.com/office/drawing/2014/main" id="{82D7AAF4-104C-D874-E29C-A5A6809D8AC3}"/>
                </a:ext>
              </a:extLst>
            </p:cNvPr>
            <p:cNvSpPr/>
            <p:nvPr/>
          </p:nvSpPr>
          <p:spPr>
            <a:xfrm>
              <a:off x="3986962" y="6285470"/>
              <a:ext cx="217353" cy="354780"/>
            </a:xfrm>
            <a:prstGeom prst="rightArrow">
              <a:avLst/>
            </a:prstGeom>
            <a:solidFill>
              <a:srgbClr val="3E92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6124C7AB-E587-FA6A-80BF-2196BD986358}"/>
                </a:ext>
              </a:extLst>
            </p:cNvPr>
            <p:cNvSpPr txBox="1"/>
            <p:nvPr/>
          </p:nvSpPr>
          <p:spPr>
            <a:xfrm>
              <a:off x="4204315" y="6232028"/>
              <a:ext cx="7454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Maintains the original structure of the mind map</a:t>
              </a:r>
              <a:endParaRPr kumimoji="1" lang="ja-JP" altLang="en-US" sz="2400" b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04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FEC138-F41C-7588-DC75-24C48350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Analysis of Mind Maps Structures </a:t>
            </a:r>
            <a:br>
              <a:rPr kumimoji="1" lang="en-US" altLang="ja-JP" dirty="0"/>
            </a:br>
            <a:r>
              <a:rPr kumimoji="1" lang="en-US" altLang="ja-JP" dirty="0"/>
              <a:t>and Conceptual Relationships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48A321-4DA4-BA9D-6666-A53933361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3F9242B-7D05-8882-C7BF-5060FD63E0C8}"/>
              </a:ext>
            </a:extLst>
          </p:cNvPr>
          <p:cNvSpPr txBox="1"/>
          <p:nvPr/>
        </p:nvSpPr>
        <p:spPr>
          <a:xfrm>
            <a:off x="699727" y="2195212"/>
            <a:ext cx="3217547" cy="461665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Sim Between Nodes</a:t>
            </a:r>
            <a:endParaRPr lang="ja-JP" altLang="en-US" sz="24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AB905A6-912E-3CF3-5F33-71886EBC0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17" y="3094208"/>
            <a:ext cx="3030404" cy="210916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604164A-F10D-3F89-5CBB-519FB75A2E96}"/>
              </a:ext>
            </a:extLst>
          </p:cNvPr>
          <p:cNvSpPr txBox="1"/>
          <p:nvPr/>
        </p:nvSpPr>
        <p:spPr>
          <a:xfrm>
            <a:off x="558800" y="5203369"/>
            <a:ext cx="3426792" cy="830997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en-US" altLang="ja-JP" sz="2400" b="1" dirty="0"/>
              <a:t>Nodes with </a:t>
            </a:r>
            <a:br>
              <a:rPr lang="en-US" altLang="ja-JP" sz="2400" b="1" dirty="0"/>
            </a:br>
            <a:r>
              <a:rPr lang="en-US" altLang="ja-JP" sz="2400" b="1" dirty="0"/>
              <a:t>the Same Parent Node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7388854-918C-FE0B-334D-0CEBA0179854}"/>
              </a:ext>
            </a:extLst>
          </p:cNvPr>
          <p:cNvSpPr txBox="1"/>
          <p:nvPr/>
        </p:nvSpPr>
        <p:spPr>
          <a:xfrm>
            <a:off x="4264130" y="5272786"/>
            <a:ext cx="3617165" cy="1138773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en-US" altLang="ja-JP" sz="2400" b="1" dirty="0"/>
              <a:t>Nodes with</a:t>
            </a:r>
            <a:br>
              <a:rPr lang="en-US" altLang="ja-JP" sz="2400" b="1" dirty="0"/>
            </a:br>
            <a:r>
              <a:rPr lang="en-US" altLang="ja-JP" sz="2400" b="1" dirty="0"/>
              <a:t>Different Parent Nodes</a:t>
            </a:r>
            <a:br>
              <a:rPr lang="en-US" altLang="ja-JP" sz="2400" b="1" dirty="0"/>
            </a:br>
            <a:endParaRPr kumimoji="1" lang="en-US" altLang="ja-JP" sz="2000" b="1" dirty="0">
              <a:solidFill>
                <a:schemeClr val="accent1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56F58A-848B-C4CD-8110-076A16E01236}"/>
              </a:ext>
            </a:extLst>
          </p:cNvPr>
          <p:cNvSpPr txBox="1"/>
          <p:nvPr/>
        </p:nvSpPr>
        <p:spPr>
          <a:xfrm>
            <a:off x="4080009" y="2192094"/>
            <a:ext cx="7578591" cy="46166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ja-JP" sz="2400" dirty="0"/>
              <a:t>Comparing cosine similarity of embedding vectors.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A3A6EA9-9B31-8A57-0DC6-6639868A304B}"/>
              </a:ext>
            </a:extLst>
          </p:cNvPr>
          <p:cNvGrpSpPr/>
          <p:nvPr/>
        </p:nvGrpSpPr>
        <p:grpSpPr>
          <a:xfrm>
            <a:off x="7460282" y="3094208"/>
            <a:ext cx="4438872" cy="1231607"/>
            <a:chOff x="7498586" y="3343214"/>
            <a:chExt cx="4438872" cy="1231607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622B137-F5AC-F0B9-F166-AAF56771B0F7}"/>
                </a:ext>
              </a:extLst>
            </p:cNvPr>
            <p:cNvSpPr txBox="1"/>
            <p:nvPr/>
          </p:nvSpPr>
          <p:spPr>
            <a:xfrm>
              <a:off x="7498586" y="3343214"/>
              <a:ext cx="4151349" cy="830997"/>
            </a:xfrm>
            <a:prstGeom prst="rect">
              <a:avLst/>
            </a:prstGeom>
            <a:noFill/>
          </p:spPr>
          <p:txBody>
            <a:bodyPr wrap="none" lIns="90000" rtlCol="0">
              <a:spAutoFit/>
            </a:bodyPr>
            <a:lstStyle/>
            <a:p>
              <a:r>
                <a:rPr lang="en-US" altLang="ja-JP" sz="2400" b="1" dirty="0"/>
                <a:t>Combinations of Nodes </a:t>
              </a:r>
              <a:br>
                <a:rPr lang="en-US" altLang="ja-JP" sz="2400" b="1" dirty="0"/>
              </a:br>
              <a:r>
                <a:rPr lang="en-US" altLang="ja-JP" sz="2400" b="1" dirty="0"/>
                <a:t>with the Same Parent Node</a:t>
              </a:r>
              <a:endParaRPr kumimoji="1" lang="en-US" altLang="ja-JP" sz="2000" dirty="0"/>
            </a:p>
          </p:txBody>
        </p:sp>
        <p:sp>
          <p:nvSpPr>
            <p:cNvPr id="16" name="右矢印 15">
              <a:extLst>
                <a:ext uri="{FF2B5EF4-FFF2-40B4-BE49-F238E27FC236}">
                  <a16:creationId xmlns:a16="http://schemas.microsoft.com/office/drawing/2014/main" id="{6E1CE1BD-C854-2449-6C5C-4ADE96EC3994}"/>
                </a:ext>
              </a:extLst>
            </p:cNvPr>
            <p:cNvSpPr/>
            <p:nvPr/>
          </p:nvSpPr>
          <p:spPr>
            <a:xfrm>
              <a:off x="7790411" y="4166598"/>
              <a:ext cx="217353" cy="354780"/>
            </a:xfrm>
            <a:prstGeom prst="rightArrow">
              <a:avLst/>
            </a:prstGeom>
            <a:solidFill>
              <a:srgbClr val="3E92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4522E0D8-9256-2258-5EBA-B742E9588676}"/>
                </a:ext>
              </a:extLst>
            </p:cNvPr>
            <p:cNvSpPr txBox="1"/>
            <p:nvPr/>
          </p:nvSpPr>
          <p:spPr>
            <a:xfrm>
              <a:off x="8032222" y="4113156"/>
              <a:ext cx="3905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accent4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closely related concepts</a:t>
              </a:r>
              <a:endParaRPr kumimoji="1" lang="ja-JP" altLang="en-US" sz="2400" b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5A5B71A7-662E-D6BA-83DF-2658AF3C8E88}"/>
              </a:ext>
            </a:extLst>
          </p:cNvPr>
          <p:cNvGrpSpPr/>
          <p:nvPr/>
        </p:nvGrpSpPr>
        <p:grpSpPr>
          <a:xfrm>
            <a:off x="7460282" y="4503768"/>
            <a:ext cx="4674101" cy="1277592"/>
            <a:chOff x="7511923" y="4436126"/>
            <a:chExt cx="4674101" cy="1277592"/>
          </a:xfrm>
        </p:grpSpPr>
        <p:sp>
          <p:nvSpPr>
            <p:cNvPr id="29" name="右矢印 28">
              <a:extLst>
                <a:ext uri="{FF2B5EF4-FFF2-40B4-BE49-F238E27FC236}">
                  <a16:creationId xmlns:a16="http://schemas.microsoft.com/office/drawing/2014/main" id="{CA733DC5-675F-76FF-157A-117F1CD2EDE8}"/>
                </a:ext>
              </a:extLst>
            </p:cNvPr>
            <p:cNvSpPr/>
            <p:nvPr/>
          </p:nvSpPr>
          <p:spPr>
            <a:xfrm>
              <a:off x="7803748" y="5305495"/>
              <a:ext cx="217353" cy="354780"/>
            </a:xfrm>
            <a:prstGeom prst="rightArrow">
              <a:avLst/>
            </a:prstGeom>
            <a:solidFill>
              <a:srgbClr val="3E92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8915857F-0075-618E-E9E0-C3C99D74A98D}"/>
                </a:ext>
              </a:extLst>
            </p:cNvPr>
            <p:cNvSpPr txBox="1"/>
            <p:nvPr/>
          </p:nvSpPr>
          <p:spPr>
            <a:xfrm>
              <a:off x="8021101" y="5252053"/>
              <a:ext cx="4164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accent4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distantly related concepts.</a:t>
              </a:r>
              <a:endParaRPr kumimoji="1" lang="ja-JP" altLang="en-US" sz="2400" b="1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EFA1793E-5E73-BE74-7B86-02B85053E9E5}"/>
                </a:ext>
              </a:extLst>
            </p:cNvPr>
            <p:cNvSpPr txBox="1"/>
            <p:nvPr/>
          </p:nvSpPr>
          <p:spPr>
            <a:xfrm>
              <a:off x="7511923" y="4436126"/>
              <a:ext cx="4254326" cy="830997"/>
            </a:xfrm>
            <a:prstGeom prst="rect">
              <a:avLst/>
            </a:prstGeom>
            <a:noFill/>
          </p:spPr>
          <p:txBody>
            <a:bodyPr wrap="none" lIns="90000" rtlCol="0">
              <a:spAutoFit/>
            </a:bodyPr>
            <a:lstStyle/>
            <a:p>
              <a:r>
                <a:rPr lang="en-US" altLang="ja-JP" sz="2400" b="1" dirty="0"/>
                <a:t>Combinations of Nodes </a:t>
              </a:r>
              <a:br>
                <a:rPr lang="en-US" altLang="ja-JP" sz="2400" b="1" dirty="0"/>
              </a:br>
              <a:r>
                <a:rPr lang="en-US" altLang="ja-JP" sz="2400" b="1" dirty="0"/>
                <a:t>with Different Parent Nodes</a:t>
              </a:r>
              <a:endParaRPr lang="ja-JP" altLang="en-US" sz="2400" b="1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CC4C052B-6E1C-C67F-4F2F-95EE95C12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50" y="3179994"/>
            <a:ext cx="2918259" cy="200373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0882F92-C604-ED2B-1F47-BB5E92E87C51}"/>
              </a:ext>
            </a:extLst>
          </p:cNvPr>
          <p:cNvSpPr txBox="1"/>
          <p:nvPr/>
        </p:nvSpPr>
        <p:spPr>
          <a:xfrm>
            <a:off x="558800" y="5972387"/>
            <a:ext cx="6118860" cy="36933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kumimoji="1" lang="en-US" altLang="ja-JP" sz="1800" b="1" dirty="0">
                <a:solidFill>
                  <a:schemeClr val="accent3"/>
                </a:solidFill>
              </a:rPr>
              <a:t>High</a:t>
            </a:r>
            <a:r>
              <a:rPr kumimoji="1" lang="en-US" altLang="ja-JP" sz="1800" dirty="0"/>
              <a:t> similarity between nodes.</a:t>
            </a:r>
            <a:endParaRPr kumimoji="1" lang="en-US" altLang="ja-JP" sz="1800" b="1" dirty="0">
              <a:solidFill>
                <a:schemeClr val="accent3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1386954-4455-5B06-0E38-942690A2E266}"/>
              </a:ext>
            </a:extLst>
          </p:cNvPr>
          <p:cNvSpPr txBox="1"/>
          <p:nvPr/>
        </p:nvSpPr>
        <p:spPr>
          <a:xfrm>
            <a:off x="4264130" y="5986800"/>
            <a:ext cx="6118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b="1" dirty="0">
                <a:solidFill>
                  <a:schemeClr val="accent1"/>
                </a:solidFill>
              </a:rPr>
              <a:t>Low </a:t>
            </a:r>
            <a:r>
              <a:rPr kumimoji="1" lang="en-US" altLang="ja-JP" sz="1800" dirty="0"/>
              <a:t>similarity between nodes.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2098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Reducing User Cognitive Load </a:t>
            </a:r>
            <a:br>
              <a:rPr lang="en-US" altLang="ja-JP" dirty="0"/>
            </a:br>
            <a:r>
              <a:rPr lang="en-US" altLang="ja-JP" dirty="0"/>
              <a:t>through Mind Map Presentations (1)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72B2E1-214F-74E8-334B-F8436336FD59}"/>
              </a:ext>
            </a:extLst>
          </p:cNvPr>
          <p:cNvSpPr txBox="1"/>
          <p:nvPr/>
        </p:nvSpPr>
        <p:spPr>
          <a:xfrm>
            <a:off x="733101" y="2069344"/>
            <a:ext cx="1309974" cy="46166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latin typeface="+mj-ea"/>
                <a:ea typeface="+mj-ea"/>
              </a:rPr>
              <a:t>Method</a:t>
            </a:r>
            <a:endParaRPr kumimoji="1" lang="ja-JP" altLang="en-US" sz="2400" b="1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144402-72CF-FD52-EC08-3B6CB5AB9D13}"/>
              </a:ext>
            </a:extLst>
          </p:cNvPr>
          <p:cNvSpPr txBox="1"/>
          <p:nvPr/>
        </p:nvSpPr>
        <p:spPr>
          <a:xfrm>
            <a:off x="2043075" y="2069344"/>
            <a:ext cx="9226645" cy="46166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ja-JP" sz="2400" dirty="0"/>
              <a:t>Analyzing based on the number of tokens and concepts included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B9DA56-E3E5-7181-36E5-CE84AFC366D8}"/>
              </a:ext>
            </a:extLst>
          </p:cNvPr>
          <p:cNvSpPr txBox="1"/>
          <p:nvPr/>
        </p:nvSpPr>
        <p:spPr>
          <a:xfrm>
            <a:off x="5134011" y="2744133"/>
            <a:ext cx="3416320" cy="523220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Number of Tokens</a:t>
            </a:r>
            <a:endParaRPr lang="ja-JP" altLang="en-US" sz="2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BFE2D95-0D6F-CE39-D628-FCAEB5E9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11" y="2646195"/>
            <a:ext cx="4126429" cy="390773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E2A9E14-95EA-6B44-0153-4062788768F8}"/>
              </a:ext>
            </a:extLst>
          </p:cNvPr>
          <p:cNvSpPr txBox="1"/>
          <p:nvPr/>
        </p:nvSpPr>
        <p:spPr>
          <a:xfrm>
            <a:off x="5134011" y="3421757"/>
            <a:ext cx="4867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Keeping the increase </a:t>
            </a:r>
          </a:p>
          <a:p>
            <a:r>
              <a:rPr kumimoji="1"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in information content in check</a:t>
            </a:r>
            <a:endParaRPr kumimoji="1" lang="ja-JP" altLang="en-US" sz="24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C32BF2D-8DEA-0779-D061-549DD2CEADED}"/>
              </a:ext>
            </a:extLst>
          </p:cNvPr>
          <p:cNvSpPr txBox="1"/>
          <p:nvPr/>
        </p:nvSpPr>
        <p:spPr>
          <a:xfrm>
            <a:off x="9994006" y="6465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01A686D-7BC3-B89D-231E-1706261E5948}"/>
              </a:ext>
            </a:extLst>
          </p:cNvPr>
          <p:cNvGrpSpPr/>
          <p:nvPr/>
        </p:nvGrpSpPr>
        <p:grpSpPr>
          <a:xfrm>
            <a:off x="4265820" y="3696184"/>
            <a:ext cx="6372593" cy="1872085"/>
            <a:chOff x="4265820" y="3696184"/>
            <a:chExt cx="6372593" cy="1872085"/>
          </a:xfrm>
        </p:grpSpPr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B79DC7B3-0879-16A4-BC7B-94E4D949A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265820" y="3696184"/>
              <a:ext cx="861148" cy="1271921"/>
            </a:xfrm>
            <a:prstGeom prst="line">
              <a:avLst/>
            </a:prstGeom>
            <a:ln>
              <a:headEnd type="oval" w="lg" len="lg"/>
            </a:ln>
            <a:effectLst>
              <a:glow rad="88900">
                <a:srgbClr val="FFFFFF">
                  <a:alpha val="87000"/>
                </a:srgb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4D00445A-74B2-4352-4076-C1F42A5BC2A3}"/>
                </a:ext>
              </a:extLst>
            </p:cNvPr>
            <p:cNvSpPr txBox="1"/>
            <p:nvPr/>
          </p:nvSpPr>
          <p:spPr>
            <a:xfrm>
              <a:off x="5126968" y="4367940"/>
              <a:ext cx="55114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RawOpinion</a:t>
              </a:r>
              <a:r>
                <a:rPr kumimoji="1" lang="en-US" altLang="ja-JP" sz="2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: </a:t>
              </a:r>
            </a:p>
            <a:p>
              <a:r>
                <a: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Increment of </a:t>
              </a:r>
              <a:r>
                <a:rPr kumimoji="1"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200-300 tokens / round </a:t>
              </a:r>
              <a:br>
                <a:rPr kumimoji="1"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</a:br>
              <a:r>
                <a:rPr kumimoji="1"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Total: 800 tokens</a:t>
              </a:r>
              <a:endPara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F6C0957-4318-AF10-1A9E-C55DF61F7F21}"/>
              </a:ext>
            </a:extLst>
          </p:cNvPr>
          <p:cNvGrpSpPr/>
          <p:nvPr/>
        </p:nvGrpSpPr>
        <p:grpSpPr>
          <a:xfrm>
            <a:off x="4784440" y="5623759"/>
            <a:ext cx="5169406" cy="1226482"/>
            <a:chOff x="4739640" y="5842001"/>
            <a:chExt cx="5169406" cy="1226482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F5BFC88-2256-404B-495F-75DCA7965B6C}"/>
                </a:ext>
              </a:extLst>
            </p:cNvPr>
            <p:cNvSpPr txBox="1"/>
            <p:nvPr/>
          </p:nvSpPr>
          <p:spPr>
            <a:xfrm>
              <a:off x="5126968" y="5868154"/>
              <a:ext cx="47820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Mind map: </a:t>
              </a:r>
            </a:p>
            <a:p>
              <a:r>
                <a: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Increment of 10 tokens / round</a:t>
              </a:r>
              <a:br>
                <a: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</a:br>
              <a:r>
                <a: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Total: 80 tokens</a:t>
              </a: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C3FEFD50-9AEC-081F-9830-0EA2ADC660D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739640" y="5842001"/>
              <a:ext cx="387328" cy="626318"/>
            </a:xfrm>
            <a:prstGeom prst="line">
              <a:avLst/>
            </a:prstGeom>
            <a:ln>
              <a:headEnd type="oval" w="lg" len="lg"/>
            </a:ln>
            <a:effectLst>
              <a:glow rad="88900">
                <a:srgbClr val="FFFFFF">
                  <a:alpha val="87000"/>
                </a:srgb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85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Reducing User Cognitive Load </a:t>
            </a:r>
            <a:br>
              <a:rPr lang="en-US" altLang="ja-JP" dirty="0"/>
            </a:br>
            <a:r>
              <a:rPr lang="en-US" altLang="ja-JP" dirty="0"/>
              <a:t>through Mind Map Presentations (2)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824E388-49CA-EDEA-D1E2-96C8E97021FA}"/>
              </a:ext>
            </a:extLst>
          </p:cNvPr>
          <p:cNvSpPr txBox="1"/>
          <p:nvPr/>
        </p:nvSpPr>
        <p:spPr>
          <a:xfrm>
            <a:off x="6369410" y="2933530"/>
            <a:ext cx="5048177" cy="523220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Number of Duplicate Nouns</a:t>
            </a:r>
            <a:endParaRPr lang="ja-JP" altLang="en-US" sz="2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14DA2E-0A66-5657-BABB-048E5CCE4EE7}"/>
              </a:ext>
            </a:extLst>
          </p:cNvPr>
          <p:cNvSpPr txBox="1"/>
          <p:nvPr/>
        </p:nvSpPr>
        <p:spPr>
          <a:xfrm>
            <a:off x="6249186" y="3610638"/>
            <a:ext cx="4599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Removing duplicate concepts</a:t>
            </a:r>
          </a:p>
          <a:p>
            <a:r>
              <a:rPr kumimoji="1"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to organize information</a:t>
            </a:r>
            <a:endParaRPr kumimoji="1" lang="ja-JP" altLang="en-US" sz="24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C32BF2D-8DEA-0779-D061-549DD2CEADED}"/>
              </a:ext>
            </a:extLst>
          </p:cNvPr>
          <p:cNvSpPr txBox="1"/>
          <p:nvPr/>
        </p:nvSpPr>
        <p:spPr>
          <a:xfrm>
            <a:off x="9994006" y="6465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4486FA38-C744-E8D4-C116-B56AB9FB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7" y="2990233"/>
            <a:ext cx="5432113" cy="339960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5B54D0-9518-CD2A-88CA-798C8140A728}"/>
              </a:ext>
            </a:extLst>
          </p:cNvPr>
          <p:cNvSpPr txBox="1"/>
          <p:nvPr/>
        </p:nvSpPr>
        <p:spPr>
          <a:xfrm>
            <a:off x="733101" y="2069344"/>
            <a:ext cx="1309974" cy="46166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latin typeface="+mj-ea"/>
                <a:ea typeface="+mj-ea"/>
              </a:rPr>
              <a:t>Method</a:t>
            </a:r>
            <a:endParaRPr kumimoji="1" lang="ja-JP" altLang="en-US" sz="2400" b="1">
              <a:latin typeface="+mj-ea"/>
              <a:ea typeface="+mj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8D44A11-2E5E-F649-D529-5E7D691D681A}"/>
              </a:ext>
            </a:extLst>
          </p:cNvPr>
          <p:cNvSpPr txBox="1"/>
          <p:nvPr/>
        </p:nvSpPr>
        <p:spPr>
          <a:xfrm>
            <a:off x="2043075" y="2069344"/>
            <a:ext cx="9226645" cy="46166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ja-JP" sz="2400" dirty="0"/>
              <a:t>Analyzing based on the number of tokens and concepts included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808F632-15D7-BCE4-6751-CA7868170770}"/>
              </a:ext>
            </a:extLst>
          </p:cNvPr>
          <p:cNvGrpSpPr/>
          <p:nvPr/>
        </p:nvGrpSpPr>
        <p:grpSpPr>
          <a:xfrm>
            <a:off x="5387934" y="4108486"/>
            <a:ext cx="4378560" cy="1283904"/>
            <a:chOff x="5387934" y="4108486"/>
            <a:chExt cx="4378560" cy="1283904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416D736C-BC3A-A018-E49A-9193E56BBFC7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387934" y="4108486"/>
              <a:ext cx="981476" cy="868406"/>
            </a:xfrm>
            <a:prstGeom prst="line">
              <a:avLst/>
            </a:prstGeom>
            <a:ln>
              <a:headEnd type="oval" w="lg" len="lg"/>
            </a:ln>
            <a:effectLst>
              <a:glow rad="88900">
                <a:srgbClr val="FFFFFF">
                  <a:alpha val="87000"/>
                </a:srgb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D0E2FFFA-52FC-971B-529F-19902BC9DF37}"/>
                </a:ext>
              </a:extLst>
            </p:cNvPr>
            <p:cNvSpPr txBox="1"/>
            <p:nvPr/>
          </p:nvSpPr>
          <p:spPr>
            <a:xfrm>
              <a:off x="6369410" y="4561393"/>
              <a:ext cx="33970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 err="1">
                  <a:latin typeface="Yu Gothic" panose="020B0400000000000000" pitchFamily="34" charset="-128"/>
                  <a:ea typeface="Yu Gothic" panose="020B0400000000000000" pitchFamily="34" charset="-128"/>
                </a:rPr>
                <a:t>RawOpinion</a:t>
              </a:r>
              <a:r>
                <a:rPr kumimoji="1" lang="en-US" altLang="ja-JP" sz="2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: </a:t>
              </a:r>
            </a:p>
            <a:p>
              <a:r>
                <a:rPr lang="en-US" altLang="ja-JP" sz="2400" b="1" dirty="0">
                  <a:solidFill>
                    <a:schemeClr val="accent3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More duplicate </a:t>
              </a:r>
              <a:r>
                <a: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nouns</a:t>
              </a: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C79E2F5-5189-A99D-C39F-0C05B32583C8}"/>
              </a:ext>
            </a:extLst>
          </p:cNvPr>
          <p:cNvGrpSpPr/>
          <p:nvPr/>
        </p:nvGrpSpPr>
        <p:grpSpPr>
          <a:xfrm>
            <a:off x="5822589" y="5671924"/>
            <a:ext cx="4102604" cy="830997"/>
            <a:chOff x="5822589" y="5671924"/>
            <a:chExt cx="4102604" cy="830997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D43AC85-19C6-BD6A-67B3-0CB027929E81}"/>
                </a:ext>
              </a:extLst>
            </p:cNvPr>
            <p:cNvSpPr txBox="1"/>
            <p:nvPr/>
          </p:nvSpPr>
          <p:spPr>
            <a:xfrm>
              <a:off x="6369411" y="5671924"/>
              <a:ext cx="35557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Mind map:</a:t>
              </a:r>
              <a:br>
                <a:rPr kumimoji="1"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</a:br>
              <a:r>
                <a:rPr kumimoji="1" lang="en-US" altLang="ja-JP" sz="2400" b="1" dirty="0">
                  <a:solidFill>
                    <a:schemeClr val="accent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Fewer duplicate </a:t>
              </a:r>
              <a:r>
                <a:rPr kumimoji="1"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nouns</a:t>
              </a:r>
              <a:endPara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CDEA109F-0EFB-3CC8-C736-ADCDD7E2D3F2}"/>
                </a:ext>
              </a:extLst>
            </p:cNvPr>
            <p:cNvCxnSpPr>
              <a:cxnSpLocks/>
            </p:cNvCxnSpPr>
            <p:nvPr/>
          </p:nvCxnSpPr>
          <p:spPr>
            <a:xfrm>
              <a:off x="5822589" y="5729184"/>
              <a:ext cx="546821" cy="207750"/>
            </a:xfrm>
            <a:prstGeom prst="line">
              <a:avLst/>
            </a:prstGeom>
            <a:ln>
              <a:headEnd type="oval" w="lg" len="lg"/>
            </a:ln>
            <a:effectLst>
              <a:glow rad="88900">
                <a:srgbClr val="FFFFFF">
                  <a:alpha val="87000"/>
                </a:srgbClr>
              </a:glo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814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Reducing User Cognitive Load </a:t>
            </a:r>
            <a:br>
              <a:rPr lang="en-US" altLang="ja-JP" dirty="0"/>
            </a:br>
            <a:r>
              <a:rPr lang="en-US" altLang="ja-JP" dirty="0"/>
              <a:t>through Mind Map Presentations (3)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Experiments and Results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145ADB1-8CF9-DBAD-6E04-BF64C2786CCA}"/>
              </a:ext>
            </a:extLst>
          </p:cNvPr>
          <p:cNvSpPr txBox="1"/>
          <p:nvPr/>
        </p:nvSpPr>
        <p:spPr>
          <a:xfrm>
            <a:off x="5324104" y="3938885"/>
            <a:ext cx="5674951" cy="523220"/>
          </a:xfrm>
          <a:prstGeom prst="rect">
            <a:avLst/>
          </a:prstGeom>
          <a:solidFill>
            <a:srgbClr val="46877B"/>
          </a:solidFill>
        </p:spPr>
        <p:txBody>
          <a:bodyPr wrap="none">
            <a:spAutoFit/>
          </a:bodyPr>
          <a:lstStyle/>
          <a:p>
            <a:r>
              <a:rPr lang="en-US" altLang="ja-JP" sz="2800" b="1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Number of Newly Added Nouns</a:t>
            </a:r>
            <a:endParaRPr lang="ja-JP" altLang="en-US" sz="2800" b="1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C32BF2D-8DEA-0779-D061-549DD2CEADED}"/>
              </a:ext>
            </a:extLst>
          </p:cNvPr>
          <p:cNvSpPr txBox="1"/>
          <p:nvPr/>
        </p:nvSpPr>
        <p:spPr>
          <a:xfrm>
            <a:off x="9994006" y="6465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1405BB5-3F69-9489-C4E3-B7C2A1797204}"/>
              </a:ext>
            </a:extLst>
          </p:cNvPr>
          <p:cNvSpPr txBox="1"/>
          <p:nvPr/>
        </p:nvSpPr>
        <p:spPr>
          <a:xfrm>
            <a:off x="5324104" y="4574380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Introducing new concepts</a:t>
            </a:r>
          </a:p>
          <a:p>
            <a:r>
              <a:rPr kumimoji="1"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moderately to maintain diversity</a:t>
            </a:r>
            <a:endParaRPr kumimoji="1" lang="ja-JP" altLang="en-US" sz="2400" b="1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3E1696B7-76BB-6055-FB5B-E0DBA1D2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899305"/>
            <a:ext cx="4510846" cy="364706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37181-000D-5C12-D311-23AD92A83B53}"/>
              </a:ext>
            </a:extLst>
          </p:cNvPr>
          <p:cNvSpPr txBox="1"/>
          <p:nvPr/>
        </p:nvSpPr>
        <p:spPr>
          <a:xfrm>
            <a:off x="733101" y="2069344"/>
            <a:ext cx="1309974" cy="46166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latin typeface="+mj-ea"/>
                <a:ea typeface="+mj-ea"/>
              </a:rPr>
              <a:t>Method</a:t>
            </a:r>
            <a:endParaRPr kumimoji="1" lang="ja-JP" altLang="en-US" sz="2400" b="1">
              <a:latin typeface="+mj-ea"/>
              <a:ea typeface="+mj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04B3D92-0406-B056-DB2A-BA07CF4FFBDE}"/>
              </a:ext>
            </a:extLst>
          </p:cNvPr>
          <p:cNvSpPr txBox="1"/>
          <p:nvPr/>
        </p:nvSpPr>
        <p:spPr>
          <a:xfrm>
            <a:off x="2043075" y="2069344"/>
            <a:ext cx="9226645" cy="461665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ja-JP" sz="2400" dirty="0"/>
              <a:t>Analyzing based on the number of tokens and concepts included</a:t>
            </a:r>
          </a:p>
        </p:txBody>
      </p:sp>
    </p:spTree>
    <p:extLst>
      <p:ext uri="{BB962C8B-B14F-4D97-AF65-F5344CB8AC3E}">
        <p14:creationId xmlns:p14="http://schemas.microsoft.com/office/powerpoint/2010/main" val="1722494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Idea Generation Support Systems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Related Work (1)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E95EA5-4246-633A-9959-9727CF7AC08A}"/>
              </a:ext>
            </a:extLst>
          </p:cNvPr>
          <p:cNvSpPr txBox="1"/>
          <p:nvPr/>
        </p:nvSpPr>
        <p:spPr>
          <a:xfrm>
            <a:off x="1376691" y="1952632"/>
            <a:ext cx="4583306" cy="83099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>
                <a:latin typeface="+mj-ea"/>
                <a:ea typeface="+mj-ea"/>
              </a:rPr>
              <a:t>Presents Related Information </a:t>
            </a:r>
          </a:p>
          <a:p>
            <a:pPr algn="ctr"/>
            <a:r>
              <a:rPr kumimoji="1" lang="en-US" altLang="ja-JP" sz="2400" b="1" dirty="0">
                <a:latin typeface="+mj-ea"/>
                <a:ea typeface="+mj-ea"/>
              </a:rPr>
              <a:t>Based on User Speech</a:t>
            </a:r>
            <a:r>
              <a:rPr kumimoji="1" lang="en-US" altLang="ja-JP" b="1" dirty="0">
                <a:latin typeface="+mj-ea"/>
                <a:ea typeface="+mj-ea"/>
              </a:rPr>
              <a:t>[2]</a:t>
            </a:r>
            <a:endParaRPr kumimoji="1" lang="ja-JP" altLang="en-US" b="1">
              <a:latin typeface="+mj-ea"/>
              <a:ea typeface="+mj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18B48B7-6906-B71C-843C-98DEF2728DA1}"/>
              </a:ext>
            </a:extLst>
          </p:cNvPr>
          <p:cNvSpPr txBox="1">
            <a:spLocks/>
          </p:cNvSpPr>
          <p:nvPr/>
        </p:nvSpPr>
        <p:spPr>
          <a:xfrm>
            <a:off x="6292587" y="1952631"/>
            <a:ext cx="5554588" cy="83099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2400" b="1" dirty="0">
                <a:latin typeface="+mj-ea"/>
                <a:ea typeface="+mj-ea"/>
              </a:rPr>
              <a:t>Cloud-Based Approach</a:t>
            </a:r>
            <a:r>
              <a:rPr kumimoji="1" lang="en-US" altLang="ja-JP" b="1" dirty="0">
                <a:latin typeface="+mj-ea"/>
                <a:ea typeface="+mj-ea"/>
              </a:rPr>
              <a:t>[3]</a:t>
            </a:r>
            <a:endParaRPr kumimoji="1" lang="ja-JP" altLang="en-US" b="1">
              <a:latin typeface="+mj-ea"/>
              <a:ea typeface="+mj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603C8D-47DB-4FA2-CDE2-FC3F2A6E0286}"/>
              </a:ext>
            </a:extLst>
          </p:cNvPr>
          <p:cNvSpPr txBox="1"/>
          <p:nvPr/>
        </p:nvSpPr>
        <p:spPr>
          <a:xfrm>
            <a:off x="6292587" y="5567138"/>
            <a:ext cx="4528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Lacks Support </a:t>
            </a:r>
          </a:p>
          <a:p>
            <a:r>
              <a:rPr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for Integrating Specific Ideas</a:t>
            </a:r>
            <a:endParaRPr kumimoji="1" lang="en-US" altLang="ja-JP" sz="2400" b="1" dirty="0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0EE2E48-017B-AF3B-0830-3E6C76993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4748"/>
          <a:stretch/>
        </p:blipFill>
        <p:spPr>
          <a:xfrm>
            <a:off x="1351511" y="2929776"/>
            <a:ext cx="4610160" cy="255953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485ADFD-CBBA-E3F0-4FC3-791E63F88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273" b="22941"/>
          <a:stretch/>
        </p:blipFill>
        <p:spPr>
          <a:xfrm>
            <a:off x="6292587" y="2956377"/>
            <a:ext cx="5550094" cy="253293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0F18D26-2439-B2B8-37BC-6DC2B72824BA}"/>
              </a:ext>
            </a:extLst>
          </p:cNvPr>
          <p:cNvSpPr txBox="1"/>
          <p:nvPr/>
        </p:nvSpPr>
        <p:spPr>
          <a:xfrm>
            <a:off x="1351511" y="5567138"/>
            <a:ext cx="4297971" cy="593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Dependent on User Speech</a:t>
            </a:r>
            <a:endParaRPr kumimoji="1" lang="en-US" altLang="ja-JP" sz="2400" b="1" dirty="0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DCDDB24-71F7-A342-E05F-1464E9E10BC0}"/>
              </a:ext>
            </a:extLst>
          </p:cNvPr>
          <p:cNvSpPr txBox="1"/>
          <p:nvPr/>
        </p:nvSpPr>
        <p:spPr>
          <a:xfrm>
            <a:off x="1370609" y="6361366"/>
            <a:ext cx="7452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/>
                </a:solidFill>
              </a:rPr>
              <a:t>[2] "</a:t>
            </a:r>
            <a:r>
              <a:rPr kumimoji="1" lang="en-US" altLang="ja-JP" sz="1100" dirty="0" err="1">
                <a:solidFill>
                  <a:schemeClr val="tx2"/>
                </a:solidFill>
              </a:rPr>
              <a:t>InspirationWall</a:t>
            </a:r>
            <a:r>
              <a:rPr kumimoji="1" lang="en-US" altLang="ja-JP" sz="1100" dirty="0">
                <a:solidFill>
                  <a:schemeClr val="tx2"/>
                </a:solidFill>
              </a:rPr>
              <a:t>: supporting idea generation through automatic information exploration", </a:t>
            </a:r>
            <a:r>
              <a:rPr kumimoji="1" lang="en-US" altLang="ja-JP" sz="1100" dirty="0" err="1">
                <a:solidFill>
                  <a:schemeClr val="tx2"/>
                </a:solidFill>
              </a:rPr>
              <a:t>Andolina</a:t>
            </a:r>
            <a:r>
              <a:rPr kumimoji="1" lang="en-US" altLang="ja-JP" sz="1100" dirty="0">
                <a:solidFill>
                  <a:schemeClr val="tx2"/>
                </a:solidFill>
              </a:rPr>
              <a:t>, S. et al (2015)</a:t>
            </a:r>
            <a:br>
              <a:rPr kumimoji="1" lang="en-US" altLang="ja-JP" sz="1100" dirty="0">
                <a:solidFill>
                  <a:schemeClr val="tx2"/>
                </a:solidFill>
              </a:rPr>
            </a:br>
            <a:r>
              <a:rPr lang="en-US" altLang="ja-JP" sz="1100" dirty="0">
                <a:solidFill>
                  <a:schemeClr val="tx2"/>
                </a:solidFill>
              </a:rPr>
              <a:t>[3] "</a:t>
            </a:r>
            <a:r>
              <a:rPr lang="en-US" altLang="ja-JP" sz="1100" dirty="0" err="1">
                <a:solidFill>
                  <a:schemeClr val="tx2"/>
                </a:solidFill>
              </a:rPr>
              <a:t>Crowdboard</a:t>
            </a:r>
            <a:r>
              <a:rPr lang="en-US" altLang="ja-JP" sz="1100" dirty="0">
                <a:solidFill>
                  <a:schemeClr val="tx2"/>
                </a:solidFill>
              </a:rPr>
              <a:t>: augmenting in-person idea generation with real-time crowds", </a:t>
            </a:r>
            <a:r>
              <a:rPr lang="en-US" altLang="ja-JP" sz="1100" dirty="0" err="1">
                <a:solidFill>
                  <a:schemeClr val="tx2"/>
                </a:solidFill>
              </a:rPr>
              <a:t>Andolina</a:t>
            </a:r>
            <a:r>
              <a:rPr lang="en-US" altLang="ja-JP" sz="1100" dirty="0">
                <a:solidFill>
                  <a:schemeClr val="tx2"/>
                </a:solidFill>
              </a:rPr>
              <a:t>, S. et al (2017)</a:t>
            </a:r>
            <a:endParaRPr kumimoji="1" lang="ja-JP" altLang="en-US" sz="11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F2320D-2938-FAF8-2280-DCF82D4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Future Work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EC54A6-52AA-F1D1-B260-31FF1186D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935137"/>
            <a:ext cx="11099800" cy="457200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Reinforcement Learning for Agent Interaction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Enhancing agent interactions to foster creativity through reinforcement learning.</a:t>
            </a:r>
          </a:p>
          <a:p>
            <a:r>
              <a:rPr lang="en-US" altLang="ja-JP" dirty="0"/>
              <a:t>Graph Neural Networks for Opinion Referencing</a:t>
            </a:r>
          </a:p>
          <a:p>
            <a:pPr lvl="1"/>
            <a:r>
              <a:rPr lang="en-US" altLang="ja-JP" dirty="0"/>
              <a:t>Defining agent relationships as a graph </a:t>
            </a:r>
          </a:p>
          <a:p>
            <a:pPr lvl="1"/>
            <a:r>
              <a:rPr lang="en-US" altLang="ja-JP" dirty="0"/>
              <a:t>GNNs to learn opinion referencing and interactions.</a:t>
            </a:r>
          </a:p>
          <a:p>
            <a:r>
              <a:rPr lang="en-US" altLang="ja-JP" dirty="0"/>
              <a:t>User Evaluation of SPARKIT</a:t>
            </a:r>
          </a:p>
          <a:p>
            <a:pPr marL="457200" lvl="1" indent="0">
              <a:buNone/>
            </a:pPr>
            <a:r>
              <a:rPr lang="en-US" altLang="ja-JP" dirty="0"/>
              <a:t>Conducting research to examine how SPARKIT influences the creativity of user ideas.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F8077-5472-1830-58A8-3DC970379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879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F2320D-2938-FAF8-2280-DCF82D4C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EC54A6-52AA-F1D1-B260-31FF1186D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935137"/>
            <a:ext cx="11099800" cy="4572000"/>
          </a:xfrm>
        </p:spPr>
        <p:txBody>
          <a:bodyPr>
            <a:normAutofit fontScale="92500"/>
          </a:bodyPr>
          <a:lstStyle/>
          <a:p>
            <a:r>
              <a:rPr kumimoji="1" lang="en-US" altLang="ja-JP" dirty="0"/>
              <a:t>Proposal of the SPARKIT Idea Generation Support System</a:t>
            </a:r>
          </a:p>
          <a:p>
            <a:pPr marL="457200" lvl="1" indent="0">
              <a:buNone/>
            </a:pPr>
            <a:r>
              <a:rPr kumimoji="1" lang="en-US" altLang="ja-JP" dirty="0"/>
              <a:t>SPARKIT supports idea generation through LLM-based multi-agent discussions.</a:t>
            </a:r>
          </a:p>
          <a:p>
            <a:r>
              <a:rPr kumimoji="1" lang="en-US" altLang="ja-JP" dirty="0"/>
              <a:t>Designed the SPARK-flow, a collaborative method among agents</a:t>
            </a:r>
          </a:p>
          <a:p>
            <a:pPr marL="457200" lvl="1" indent="0">
              <a:buNone/>
            </a:pPr>
            <a:r>
              <a:rPr lang="en-US" altLang="ja-JP" dirty="0"/>
              <a:t>Facilitates agent discussions based on mind maps.</a:t>
            </a:r>
          </a:p>
          <a:p>
            <a:r>
              <a:rPr lang="en-US" altLang="ja-JP" dirty="0"/>
              <a:t>Role-based feedback between agents enhances creativity.</a:t>
            </a:r>
          </a:p>
          <a:p>
            <a:pPr marL="457200" lvl="1" indent="0">
              <a:buNone/>
            </a:pPr>
            <a:r>
              <a:rPr lang="en-US" altLang="ja-JP" dirty="0"/>
              <a:t>Setting roles promotes creativity in group discussions over individual thinking.</a:t>
            </a:r>
          </a:p>
          <a:p>
            <a:r>
              <a:rPr lang="en-US" altLang="ja-JP" dirty="0"/>
              <a:t>Mind maps significantly contribute to the creativity of ideas.</a:t>
            </a:r>
          </a:p>
          <a:p>
            <a:pPr marL="457200" lvl="1" indent="0">
              <a:buNone/>
            </a:pPr>
            <a:r>
              <a:rPr lang="en-US" altLang="ja-JP" dirty="0"/>
              <a:t>The structure of mind maps visualizes relationships between concepts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F8077-5472-1830-58A8-3DC970379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22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4" y="3268133"/>
            <a:ext cx="11099800" cy="938159"/>
          </a:xfrm>
        </p:spPr>
        <p:txBody>
          <a:bodyPr/>
          <a:lstStyle/>
          <a:p>
            <a:r>
              <a:rPr kumimoji="1" lang="en-US" altLang="ja-JP" dirty="0"/>
              <a:t>Appendix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433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D5AC03-E51B-A5C6-1242-09938FC2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Themes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E93C683-2E58-E77F-7C92-D415210BF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pic>
        <p:nvPicPr>
          <p:cNvPr id="6" name="図 5" descr="グラフ, 折れ線グラフ&#10;&#10;自動的に生成された説明">
            <a:extLst>
              <a:ext uri="{FF2B5EF4-FFF2-40B4-BE49-F238E27FC236}">
                <a16:creationId xmlns:a16="http://schemas.microsoft.com/office/drawing/2014/main" id="{29AC27F0-4113-2AFD-59ED-6D3BDEB1A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976876"/>
            <a:ext cx="3956050" cy="3526818"/>
          </a:xfrm>
          <a:prstGeom prst="rect">
            <a:avLst/>
          </a:prstGeom>
        </p:spPr>
      </p:pic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61F06B56-E688-A71C-8A1A-4D6578A68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927367"/>
              </p:ext>
            </p:extLst>
          </p:nvPr>
        </p:nvGraphicFramePr>
        <p:xfrm>
          <a:off x="611606" y="5581975"/>
          <a:ext cx="3850438" cy="109152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28393">
                  <a:extLst>
                    <a:ext uri="{9D8B030D-6E8A-4147-A177-3AD203B41FA5}">
                      <a16:colId xmlns:a16="http://schemas.microsoft.com/office/drawing/2014/main" val="3294972378"/>
                    </a:ext>
                  </a:extLst>
                </a:gridCol>
                <a:gridCol w="1622045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Ave cos sim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dirty="0"/>
                        <a:t>0.560238</a:t>
                      </a:r>
                      <a:endParaRPr kumimoji="1" lang="ja-JP" altLang="en-US" sz="22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themes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400" dirty="0"/>
                        <a:t>0.035985</a:t>
                      </a:r>
                      <a:endParaRPr kumimoji="1" lang="ja-JP" altLang="en-US" sz="22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528978276"/>
                  </a:ext>
                </a:extLst>
              </a:tr>
            </a:tbl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341D9A-BEE8-9CDC-B41B-639760A60D33}"/>
              </a:ext>
            </a:extLst>
          </p:cNvPr>
          <p:cNvSpPr txBox="1"/>
          <p:nvPr/>
        </p:nvSpPr>
        <p:spPr>
          <a:xfrm>
            <a:off x="4538662" y="1663982"/>
            <a:ext cx="7677150" cy="500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/>
              <a:t>The impact of automation on legal industry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/>
              <a:t>Exploring the future of food production and agriculture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/>
              <a:t>The fusion of art and science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/>
              <a:t>Enhancing access to quality mental healthcare in low-resource settings</a:t>
            </a:r>
            <a:endParaRPr lang="en-US" altLang="ja-JP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/>
              <a:t>Mental health and self-care practices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400"/>
              <a:t>Nurturing innovation and creativity in the film and entertainment industry</a:t>
            </a:r>
          </a:p>
        </p:txBody>
      </p:sp>
    </p:spTree>
    <p:extLst>
      <p:ext uri="{BB962C8B-B14F-4D97-AF65-F5344CB8AC3E}">
        <p14:creationId xmlns:p14="http://schemas.microsoft.com/office/powerpoint/2010/main" val="3149191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3405F-F707-2FE6-6E31-485BD616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Consistency in Evaluation by GPT-4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4AA7E9-5FBE-EAD6-7CFA-1573CA9C3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85C8D1-BD6D-F193-EC17-9267EB1BA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46"/>
          <a:stretch/>
        </p:blipFill>
        <p:spPr>
          <a:xfrm>
            <a:off x="667084" y="3228184"/>
            <a:ext cx="11113342" cy="1830591"/>
          </a:xfrm>
          <a:prstGeom prst="rect">
            <a:avLst/>
          </a:prstGeom>
        </p:spPr>
      </p:pic>
      <p:sp>
        <p:nvSpPr>
          <p:cNvPr id="10" name="フレーム 9">
            <a:extLst>
              <a:ext uri="{FF2B5EF4-FFF2-40B4-BE49-F238E27FC236}">
                <a16:creationId xmlns:a16="http://schemas.microsoft.com/office/drawing/2014/main" id="{BFCD8199-39F8-50AB-0D19-19678D6FA934}"/>
              </a:ext>
            </a:extLst>
          </p:cNvPr>
          <p:cNvSpPr/>
          <p:nvPr/>
        </p:nvSpPr>
        <p:spPr>
          <a:xfrm>
            <a:off x="4140797" y="3215190"/>
            <a:ext cx="1766707" cy="1830591"/>
          </a:xfrm>
          <a:prstGeom prst="frame">
            <a:avLst>
              <a:gd name="adj1" fmla="val 459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7D1775B-06CA-35AA-9B60-3E51BB13F4EE}"/>
              </a:ext>
            </a:extLst>
          </p:cNvPr>
          <p:cNvSpPr txBox="1"/>
          <p:nvPr/>
        </p:nvSpPr>
        <p:spPr>
          <a:xfrm>
            <a:off x="667084" y="2587154"/>
            <a:ext cx="10115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Consistent evaluation of responses of similar quality is possible.</a:t>
            </a:r>
            <a:r>
              <a:rPr kumimoji="1" lang="ja-JP" altLang="en-US" sz="2400">
                <a:solidFill>
                  <a:schemeClr val="tx2"/>
                </a:solidFill>
              </a:rPr>
              <a:t>＊</a:t>
            </a:r>
            <a:endParaRPr kumimoji="1" lang="ja-JP" altLang="en-US" sz="24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A857ECC-BBCA-AF34-7576-8BB0E35E525E}"/>
              </a:ext>
            </a:extLst>
          </p:cNvPr>
          <p:cNvSpPr txBox="1"/>
          <p:nvPr/>
        </p:nvSpPr>
        <p:spPr>
          <a:xfrm>
            <a:off x="558800" y="6140442"/>
            <a:ext cx="989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800" dirty="0">
                <a:solidFill>
                  <a:schemeClr val="tx2"/>
                </a:solidFill>
              </a:rPr>
              <a:t> </a:t>
            </a:r>
            <a:r>
              <a:rPr kumimoji="1" lang="ja-JP" altLang="en-US" sz="1800">
                <a:solidFill>
                  <a:schemeClr val="tx2"/>
                </a:solidFill>
              </a:rPr>
              <a:t>＊</a:t>
            </a:r>
            <a:r>
              <a:rPr kumimoji="1" lang="en-US" altLang="ja-JP" sz="1800" dirty="0">
                <a:solidFill>
                  <a:schemeClr val="tx2"/>
                </a:solidFill>
              </a:rPr>
              <a:t> ”Is GPT-4 a reliable rater? Evaluating Consistency in GPT-4 Text Ratings", Hackl, V. et al (2023)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4708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3F6F8B2-32F5-5ECA-73DB-0FDC0E55B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34"/>
          <a:stretch/>
        </p:blipFill>
        <p:spPr>
          <a:xfrm>
            <a:off x="558800" y="1954158"/>
            <a:ext cx="4013200" cy="34340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9AFB64B-F7A4-1A46-30A2-6D5E19BF4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57"/>
          <a:stretch/>
        </p:blipFill>
        <p:spPr>
          <a:xfrm>
            <a:off x="4572000" y="2000531"/>
            <a:ext cx="4117975" cy="33877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Reflection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実験・評価</a:t>
            </a:r>
          </a:p>
        </p:txBody>
      </p:sp>
      <p:graphicFrame>
        <p:nvGraphicFramePr>
          <p:cNvPr id="28" name="表 27">
            <a:extLst>
              <a:ext uri="{FF2B5EF4-FFF2-40B4-BE49-F238E27FC236}">
                <a16:creationId xmlns:a16="http://schemas.microsoft.com/office/drawing/2014/main" id="{17BFDBDE-723E-4850-325F-EE40443B7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884697"/>
              </p:ext>
            </p:extLst>
          </p:nvPr>
        </p:nvGraphicFramePr>
        <p:xfrm>
          <a:off x="6630987" y="3808574"/>
          <a:ext cx="5369676" cy="27012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107634">
                  <a:extLst>
                    <a:ext uri="{9D8B030D-6E8A-4147-A177-3AD203B41FA5}">
                      <a16:colId xmlns:a16="http://schemas.microsoft.com/office/drawing/2014/main" val="3294972378"/>
                    </a:ext>
                  </a:extLst>
                </a:gridCol>
                <a:gridCol w="2262042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comparisons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/>
                        <a:t>750</a:t>
                      </a:r>
                      <a:endParaRPr kumimoji="1" lang="ja-JP" altLang="en-US" sz="22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themes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dirty="0"/>
                        <a:t>50</a:t>
                      </a:r>
                      <a:endParaRPr kumimoji="1" lang="ja-JP" altLang="en-US" sz="22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528978276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Win rate of w/ reflection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58.4</a:t>
                      </a:r>
                      <a:r>
                        <a:rPr lang="en-US" altLang="ja-JP" sz="2200" dirty="0"/>
                        <a:t>±18.3%</a:t>
                      </a:r>
                    </a:p>
                    <a:p>
                      <a:pPr algn="ctr"/>
                      <a:r>
                        <a:rPr lang="en-US" altLang="ja-JP" sz="2200" dirty="0"/>
                        <a:t> </a:t>
                      </a:r>
                      <a:r>
                        <a:rPr lang="en-US" altLang="ja-JP" sz="2000" dirty="0"/>
                        <a:t>( p &lt; 0.05 )</a:t>
                      </a:r>
                      <a:endParaRPr kumimoji="1" lang="ja-JP" altLang="en-US" sz="20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338693355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themes</a:t>
                      </a:r>
                      <a:br>
                        <a:rPr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</a:br>
                      <a:r>
                        <a:rPr lang="en-US" altLang="ja-JP" sz="20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(win rate &gt;50%)</a:t>
                      </a:r>
                      <a:endParaRPr kumimoji="1" lang="ja-JP" altLang="en-US" sz="20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200" dirty="0"/>
                        <a:t>34 </a:t>
                      </a:r>
                      <a:r>
                        <a:rPr lang="en-US" altLang="ja-JP" sz="2000" dirty="0"/>
                        <a:t>(68.0% )</a:t>
                      </a:r>
                      <a:endParaRPr kumimoji="1" lang="ja-JP" altLang="en-US" sz="20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92314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964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F66CBC-A3A6-CD17-8D9D-6139F601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評価で利用された形容詞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14037A4-632B-1099-5C4C-CAFC564D3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BB738E5D-7331-2D7D-486A-B2D72CBDF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85987"/>
              </p:ext>
            </p:extLst>
          </p:nvPr>
        </p:nvGraphicFramePr>
        <p:xfrm>
          <a:off x="739024" y="1954158"/>
          <a:ext cx="5369676" cy="43098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90001">
                  <a:extLst>
                    <a:ext uri="{9D8B030D-6E8A-4147-A177-3AD203B41FA5}">
                      <a16:colId xmlns:a16="http://schemas.microsoft.com/office/drawing/2014/main" val="3294972378"/>
                    </a:ext>
                  </a:extLst>
                </a:gridCol>
                <a:gridCol w="2479675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adjectives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# of projects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unique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53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528978276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comprehensive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338693355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innovative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51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92314465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impactful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51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3702591238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creative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47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874610991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novel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963268837"/>
                  </a:ext>
                </a:extLst>
              </a:tr>
            </a:tbl>
          </a:graphicData>
        </a:graphic>
      </p:graphicFrame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C3C8C129-4C44-E004-8657-EF4389388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242574"/>
              </p:ext>
            </p:extLst>
          </p:nvPr>
        </p:nvGraphicFramePr>
        <p:xfrm>
          <a:off x="6288924" y="1954158"/>
          <a:ext cx="5369676" cy="4407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07634">
                  <a:extLst>
                    <a:ext uri="{9D8B030D-6E8A-4147-A177-3AD203B41FA5}">
                      <a16:colId xmlns:a16="http://schemas.microsoft.com/office/drawing/2014/main" val="3294972378"/>
                    </a:ext>
                  </a:extLst>
                </a:gridCol>
                <a:gridCol w="2262042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5337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adjectives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# of Eval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comprehensive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2520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92314465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sustainable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2189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3702591238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innovative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1624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874610991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mental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1509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963268837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unique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1385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853956933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engaging</a:t>
                      </a:r>
                      <a:endParaRPr kumimoji="1" lang="ja-JP" altLang="en-US" sz="24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1257</a:t>
                      </a:r>
                      <a:endParaRPr kumimoji="1" lang="ja-JP" altLang="en-US" sz="24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700113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037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62DC46-EA7F-4ABF-9AA0-3ACE8B813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Simple(w/o role) vs Simple(w/ role)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1F616EE-4C1D-BE38-1FC5-F1DEA83B9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1E47F7DE-71E2-0CD7-75C2-35A36E2E0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83864"/>
              </p:ext>
            </p:extLst>
          </p:nvPr>
        </p:nvGraphicFramePr>
        <p:xfrm>
          <a:off x="1395266" y="2918730"/>
          <a:ext cx="9086016" cy="29515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5258420">
                  <a:extLst>
                    <a:ext uri="{9D8B030D-6E8A-4147-A177-3AD203B41FA5}">
                      <a16:colId xmlns:a16="http://schemas.microsoft.com/office/drawing/2014/main" val="3294972378"/>
                    </a:ext>
                  </a:extLst>
                </a:gridCol>
                <a:gridCol w="3827596">
                  <a:extLst>
                    <a:ext uri="{9D8B030D-6E8A-4147-A177-3AD203B41FA5}">
                      <a16:colId xmlns:a16="http://schemas.microsoft.com/office/drawing/2014/main" val="2631055500"/>
                    </a:ext>
                  </a:extLst>
                </a:gridCol>
              </a:tblGrid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8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comparisons </a:t>
                      </a:r>
                      <a:endParaRPr kumimoji="1" lang="ja-JP" altLang="en-US" sz="28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471</a:t>
                      </a:r>
                      <a:endParaRPr kumimoji="1" lang="ja-JP" altLang="en-US" sz="28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262073591"/>
                  </a:ext>
                </a:extLst>
              </a:tr>
              <a:tr h="389937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8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themes</a:t>
                      </a:r>
                      <a:endParaRPr kumimoji="1" lang="ja-JP" altLang="en-US" sz="28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/>
                        <a:t>96</a:t>
                      </a:r>
                      <a:endParaRPr kumimoji="1" lang="ja-JP" altLang="en-US" sz="28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1528978276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8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Win rates of w/ role</a:t>
                      </a:r>
                      <a:endParaRPr kumimoji="1" lang="ja-JP" altLang="en-US" sz="28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3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55.1</a:t>
                      </a:r>
                      <a:r>
                        <a:rPr lang="en-US" altLang="ja-JP" sz="2800" dirty="0"/>
                        <a:t>±30.2%</a:t>
                      </a:r>
                    </a:p>
                    <a:p>
                      <a:pPr algn="ctr"/>
                      <a:r>
                        <a:rPr lang="en-US" altLang="ja-JP" sz="2800" dirty="0"/>
                        <a:t> ( </a:t>
                      </a:r>
                      <a:r>
                        <a:rPr lang="en-US" altLang="ja-JP" sz="2800" b="1" dirty="0"/>
                        <a:t>p &gt; 0.05 </a:t>
                      </a:r>
                      <a:r>
                        <a:rPr lang="en-US" altLang="ja-JP" sz="2800" dirty="0"/>
                        <a:t>)</a:t>
                      </a:r>
                      <a:endParaRPr kumimoji="1" lang="ja-JP" altLang="en-US" sz="28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2338693355"/>
                  </a:ext>
                </a:extLst>
              </a:tr>
              <a:tr h="64366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800" b="0" i="0" dirty="0">
                          <a:latin typeface="Yu Gothic Medium" panose="020B0400000000000000" pitchFamily="34" charset="-128"/>
                          <a:ea typeface="Yu Gothic Medium" panose="020B0400000000000000" pitchFamily="34" charset="-128"/>
                        </a:rPr>
                        <a:t># of themes(win rate &gt; 50%)</a:t>
                      </a:r>
                      <a:endParaRPr kumimoji="1" lang="ja-JP" altLang="en-US" sz="2800" b="0" i="0">
                        <a:latin typeface="Yu Gothic Medium" panose="020B0400000000000000" pitchFamily="34" charset="-128"/>
                        <a:ea typeface="Yu Gothic Medium" panose="020B0400000000000000" pitchFamily="34" charset="-128"/>
                      </a:endParaRPr>
                    </a:p>
                  </a:txBody>
                  <a:tcPr marR="90000" marT="90000" marB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dirty="0"/>
                        <a:t>57 (59.4% )</a:t>
                      </a:r>
                      <a:endParaRPr kumimoji="1" lang="ja-JP" altLang="en-US" sz="2800"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marR="90000" marT="90000" marB="90000"/>
                </a:tc>
                <a:extLst>
                  <a:ext uri="{0D108BD9-81ED-4DB2-BD59-A6C34878D82A}">
                    <a16:rowId xmlns:a16="http://schemas.microsoft.com/office/drawing/2014/main" val="492314465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AC94979-E5A9-1971-AC60-4759CE9A2462}"/>
              </a:ext>
            </a:extLst>
          </p:cNvPr>
          <p:cNvSpPr txBox="1"/>
          <p:nvPr/>
        </p:nvSpPr>
        <p:spPr>
          <a:xfrm>
            <a:off x="558800" y="1736532"/>
            <a:ext cx="10290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Simply assigning roles has little impact on the creativity of generated ideas.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487542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69A1A5-E5F3-C662-364B-6F249381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SPARK-flow Prompts</a:t>
            </a:r>
            <a:r>
              <a:rPr kumimoji="1" lang="ja-JP" altLang="en-US"/>
              <a:t>：</a:t>
            </a:r>
            <a:r>
              <a:rPr lang="en-US" altLang="ja-JP" dirty="0"/>
              <a:t>Opinion Generation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AD0BF3-2785-5FED-F012-8FB9A63F23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088817-BAF0-3A84-4F2E-6C16AFA71AB1}"/>
              </a:ext>
            </a:extLst>
          </p:cNvPr>
          <p:cNvSpPr txBox="1"/>
          <p:nvPr/>
        </p:nvSpPr>
        <p:spPr>
          <a:xfrm>
            <a:off x="558800" y="2415823"/>
            <a:ext cx="108140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/>
              <a:t>We are discussing to generate interesting ideas about the theme </a:t>
            </a:r>
            <a:r>
              <a:rPr lang="ja-JP" altLang="en-US" sz="2400">
                <a:solidFill>
                  <a:schemeClr val="accent4"/>
                </a:solidFill>
              </a:rPr>
              <a:t>'Innovative approaches to tackle climate change and environmental issues</a:t>
            </a:r>
            <a:r>
              <a:rPr lang="ja-JP" altLang="en-US" sz="2400"/>
              <a:t>'.</a:t>
            </a:r>
          </a:p>
          <a:p>
            <a:r>
              <a:rPr lang="ja-JP" altLang="en-US" sz="2400"/>
              <a:t>Please list interesting ideas and opinions in bullet points from the perspective of the role '</a:t>
            </a:r>
            <a:r>
              <a:rPr lang="ja-JP" altLang="en-US" sz="2400">
                <a:solidFill>
                  <a:schemeClr val="accent4"/>
                </a:solidFill>
              </a:rPr>
              <a:t>Scientists</a:t>
            </a:r>
            <a:r>
              <a:rPr lang="ja-JP" altLang="en-US" sz="2400"/>
              <a:t>' regarding other agents' views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9B110A-BD85-2C7A-953B-8D46758698AB}"/>
              </a:ext>
            </a:extLst>
          </p:cNvPr>
          <p:cNvSpPr txBox="1"/>
          <p:nvPr/>
        </p:nvSpPr>
        <p:spPr>
          <a:xfrm>
            <a:off x="558800" y="1954158"/>
            <a:ext cx="6107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/>
              <a:t>Opinion Generation</a:t>
            </a:r>
            <a:endParaRPr lang="ja-JP" altLang="en-US" sz="2400" b="1"/>
          </a:p>
        </p:txBody>
      </p:sp>
    </p:spTree>
    <p:extLst>
      <p:ext uri="{BB962C8B-B14F-4D97-AF65-F5344CB8AC3E}">
        <p14:creationId xmlns:p14="http://schemas.microsoft.com/office/powerpoint/2010/main" val="3972874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69A1A5-E5F3-C662-364B-6F249381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SPARK-flow Prompts</a:t>
            </a:r>
            <a:r>
              <a:rPr kumimoji="1" lang="ja-JP" altLang="en-US"/>
              <a:t>：</a:t>
            </a:r>
            <a:r>
              <a:rPr lang="en-US" altLang="ja-JP" dirty="0" err="1"/>
              <a:t>PreMindMap</a:t>
            </a:r>
            <a:r>
              <a:rPr lang="en-US" altLang="ja-JP" dirty="0"/>
              <a:t> Generation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AD0BF3-2785-5FED-F012-8FB9A63F23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213E96-06AE-7F0E-D238-E69F3D2F2697}"/>
              </a:ext>
            </a:extLst>
          </p:cNvPr>
          <p:cNvSpPr txBox="1"/>
          <p:nvPr/>
        </p:nvSpPr>
        <p:spPr>
          <a:xfrm>
            <a:off x="558800" y="1825570"/>
            <a:ext cx="10814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We are discussing to generate interesting ideas about the theme '</a:t>
            </a:r>
            <a:r>
              <a:rPr lang="en-US" altLang="ja-JP" sz="2400" dirty="0">
                <a:solidFill>
                  <a:schemeClr val="accent4"/>
                </a:solidFill>
              </a:rPr>
              <a:t>Innovative approaches to tackle climate change and environmental issues</a:t>
            </a:r>
            <a:r>
              <a:rPr lang="en-US" altLang="ja-JP" sz="2400" dirty="0"/>
              <a:t>'.</a:t>
            </a:r>
          </a:p>
          <a:p>
            <a:r>
              <a:rPr lang="en-US" altLang="ja-JP" sz="2400" dirty="0"/>
              <a:t>Below is a new opinions from the perspective of '</a:t>
            </a:r>
            <a:r>
              <a:rPr lang="en-US" altLang="ja-JP" sz="2400" dirty="0">
                <a:solidFill>
                  <a:schemeClr val="accent4"/>
                </a:solidFill>
              </a:rPr>
              <a:t>Scientists</a:t>
            </a:r>
            <a:r>
              <a:rPr lang="en-US" altLang="ja-JP" sz="2400" dirty="0"/>
              <a:t>'</a:t>
            </a:r>
          </a:p>
          <a:p>
            <a:r>
              <a:rPr lang="en-US" altLang="ja-JP" sz="2400" dirty="0"/>
              <a:t>```</a:t>
            </a:r>
          </a:p>
          <a:p>
            <a:r>
              <a:rPr lang="en-US" altLang="ja-JP" sz="2400" dirty="0" err="1">
                <a:solidFill>
                  <a:schemeClr val="accent4"/>
                </a:solidFill>
              </a:rPr>
              <a:t>RawOpinion</a:t>
            </a:r>
            <a:endParaRPr lang="en-US" altLang="ja-JP" sz="2400" dirty="0">
              <a:solidFill>
                <a:schemeClr val="accent4"/>
              </a:solidFill>
            </a:endParaRPr>
          </a:p>
          <a:p>
            <a:r>
              <a:rPr lang="en-US" altLang="ja-JP" sz="2400" dirty="0"/>
              <a:t>```</a:t>
            </a:r>
          </a:p>
          <a:p>
            <a:endParaRPr lang="en-US" altLang="ja-JP" sz="2400" dirty="0"/>
          </a:p>
          <a:p>
            <a:r>
              <a:rPr lang="en-US" altLang="ja-JP" sz="2400" dirty="0"/>
              <a:t>Please group the opinions in the following format</a:t>
            </a:r>
          </a:p>
          <a:p>
            <a:r>
              <a:rPr lang="en-US" altLang="ja-JP" sz="2400" dirty="0"/>
              <a:t># Grouping Format</a:t>
            </a:r>
          </a:p>
          <a:p>
            <a:r>
              <a:rPr lang="en-US" altLang="ja-JP" sz="2400" dirty="0"/>
              <a:t>- &lt;Common points of Elements 1, 2...&gt;</a:t>
            </a:r>
          </a:p>
          <a:p>
            <a:r>
              <a:rPr lang="en-US" altLang="ja-JP" sz="2400" dirty="0"/>
              <a:t>   - &lt;Element 1&gt;</a:t>
            </a:r>
          </a:p>
          <a:p>
            <a:r>
              <a:rPr lang="en-US" altLang="ja-JP" sz="2400" dirty="0"/>
              <a:t>   - &lt;Element 2&gt;</a:t>
            </a:r>
          </a:p>
          <a:p>
            <a:r>
              <a:rPr lang="en-US" altLang="ja-JP" sz="2400" dirty="0"/>
              <a:t>   ...</a:t>
            </a:r>
          </a:p>
          <a:p>
            <a:r>
              <a:rPr lang="en-US" altLang="ja-JP" sz="2400" dirty="0"/>
              <a:t>...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388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Mind Map</a:t>
            </a:r>
            <a:r>
              <a:rPr kumimoji="1" lang="en-US" altLang="ja-JP" sz="1800" dirty="0"/>
              <a:t>[4]</a:t>
            </a:r>
            <a:endParaRPr kumimoji="1" lang="ja-JP" altLang="en-US" sz="1800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Related Work (2)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E58D4AE-AE15-59DC-7252-1D675F5CDE1A}"/>
              </a:ext>
            </a:extLst>
          </p:cNvPr>
          <p:cNvSpPr txBox="1"/>
          <p:nvPr/>
        </p:nvSpPr>
        <p:spPr>
          <a:xfrm>
            <a:off x="616301" y="4118321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sz="2800" b="1" u="sng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Theme</a:t>
            </a:r>
            <a:endParaRPr kumimoji="1" lang="ja-JP" altLang="en-US" sz="2800" b="1" u="sng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EE481124-FB29-1E06-E4C9-0F4E092A263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08029" y="4379931"/>
            <a:ext cx="724258" cy="35500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0D0E1A-2F89-0BA3-3ECE-38FD683A8368}"/>
              </a:ext>
            </a:extLst>
          </p:cNvPr>
          <p:cNvSpPr txBox="1"/>
          <p:nvPr/>
        </p:nvSpPr>
        <p:spPr>
          <a:xfrm>
            <a:off x="1089428" y="3355439"/>
            <a:ext cx="3336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800" b="1" u="sng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Related Keywords</a:t>
            </a:r>
            <a:endParaRPr kumimoji="1" lang="ja-JP" altLang="en-US" sz="2800" b="1" u="sng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B666300A-5379-4F82-9E3D-8AE97FF2C6F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425965" y="3617049"/>
            <a:ext cx="423165" cy="8230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05AA787-9C85-E641-7155-A6E50FBDC7F0}"/>
              </a:ext>
            </a:extLst>
          </p:cNvPr>
          <p:cNvSpPr txBox="1"/>
          <p:nvPr/>
        </p:nvSpPr>
        <p:spPr>
          <a:xfrm>
            <a:off x="646027" y="1937417"/>
            <a:ext cx="1350050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Feature</a:t>
            </a:r>
            <a:endParaRPr kumimoji="1" lang="ja-JP" altLang="en-US" sz="2400" b="1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F7FDE86-25DD-430C-FD68-84B31613CBFB}"/>
              </a:ext>
            </a:extLst>
          </p:cNvPr>
          <p:cNvSpPr txBox="1"/>
          <p:nvPr/>
        </p:nvSpPr>
        <p:spPr>
          <a:xfrm>
            <a:off x="2083304" y="1828186"/>
            <a:ext cx="5557932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dirty="0">
                <a:latin typeface="+mn-ea"/>
              </a:rPr>
              <a:t>Structuring Thoughts Using Keywords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6FDFAE-D83E-D7DC-DB64-AFFB24087C3C}"/>
              </a:ext>
            </a:extLst>
          </p:cNvPr>
          <p:cNvSpPr txBox="1"/>
          <p:nvPr/>
        </p:nvSpPr>
        <p:spPr>
          <a:xfrm>
            <a:off x="646027" y="6339454"/>
            <a:ext cx="86549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/>
                </a:solidFill>
              </a:rPr>
              <a:t>[4] "The mind map book", Buzan, T. et al (2006) </a:t>
            </a:r>
            <a:br>
              <a:rPr kumimoji="1" lang="en-US" altLang="ja-JP" sz="1100" dirty="0">
                <a:solidFill>
                  <a:schemeClr val="tx2"/>
                </a:solidFill>
              </a:rPr>
            </a:br>
            <a:r>
              <a:rPr kumimoji="1" lang="en-US" altLang="ja-JP" sz="1100" dirty="0">
                <a:solidFill>
                  <a:schemeClr val="tx2"/>
                </a:solidFill>
              </a:rPr>
              <a:t>[5] “How do students generate ideas together in scientific creativity tasks through computer-based mind mapping?”, Sun, M. et al (2022)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E21F258-F22B-6451-9D34-C99FEF1B2895}"/>
              </a:ext>
            </a:extLst>
          </p:cNvPr>
          <p:cNvSpPr txBox="1"/>
          <p:nvPr/>
        </p:nvSpPr>
        <p:spPr>
          <a:xfrm>
            <a:off x="7711606" y="5618668"/>
            <a:ext cx="3663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+mn-ea"/>
              </a:rPr>
              <a:t>Increase in the Quantity </a:t>
            </a:r>
          </a:p>
          <a:p>
            <a:r>
              <a:rPr kumimoji="1" lang="en-US" altLang="ja-JP" sz="2400" dirty="0">
                <a:latin typeface="+mn-ea"/>
              </a:rPr>
              <a:t>and Quality of Ideas</a:t>
            </a:r>
            <a:r>
              <a:rPr kumimoji="1" lang="en-US" altLang="ja-JP" dirty="0">
                <a:latin typeface="+mn-ea"/>
              </a:rPr>
              <a:t>[5]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CB0F0DB-D45D-9AA3-43FC-357C7290676A}"/>
              </a:ext>
            </a:extLst>
          </p:cNvPr>
          <p:cNvSpPr txBox="1"/>
          <p:nvPr/>
        </p:nvSpPr>
        <p:spPr>
          <a:xfrm>
            <a:off x="7726016" y="5012964"/>
            <a:ext cx="4174541" cy="461665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Impact on Idea Generation</a:t>
            </a:r>
            <a:endParaRPr kumimoji="1" lang="ja-JP" altLang="en-US" sz="24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F2D8109-5062-8A2E-8D8C-439DA974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696" y="2875576"/>
            <a:ext cx="6543264" cy="31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6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69A1A5-E5F3-C662-364B-6F249381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SPARK-flow Prompts</a:t>
            </a:r>
            <a:r>
              <a:rPr kumimoji="1" lang="ja-JP" altLang="en-US"/>
              <a:t>：</a:t>
            </a:r>
            <a:r>
              <a:rPr kumimoji="1" lang="en-US" altLang="ja-JP" dirty="0"/>
              <a:t>Reflection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AD0BF3-2785-5FED-F012-8FB9A63F23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213E96-06AE-7F0E-D238-E69F3D2F2697}"/>
              </a:ext>
            </a:extLst>
          </p:cNvPr>
          <p:cNvSpPr txBox="1"/>
          <p:nvPr/>
        </p:nvSpPr>
        <p:spPr>
          <a:xfrm>
            <a:off x="558800" y="1954158"/>
            <a:ext cx="108140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We are discussing to generate interesting ideas about the theme '</a:t>
            </a:r>
            <a:r>
              <a:rPr lang="en-US" altLang="ja-JP" sz="2400" dirty="0">
                <a:solidFill>
                  <a:schemeClr val="accent4"/>
                </a:solidFill>
              </a:rPr>
              <a:t>Innovative approaches to tackle climate change and environmental issues</a:t>
            </a:r>
            <a:r>
              <a:rPr lang="en-US" altLang="ja-JP" sz="2400" dirty="0"/>
              <a:t>'.</a:t>
            </a:r>
          </a:p>
          <a:p>
            <a:r>
              <a:rPr lang="en-US" altLang="ja-JP" sz="2400" dirty="0"/>
              <a:t>Below is a summary of the discussion content</a:t>
            </a:r>
          </a:p>
          <a:p>
            <a:r>
              <a:rPr lang="en-US" altLang="ja-JP" sz="2400" dirty="0" err="1">
                <a:solidFill>
                  <a:schemeClr val="accent4"/>
                </a:solidFill>
              </a:rPr>
              <a:t>PreMindMap</a:t>
            </a:r>
            <a:endParaRPr lang="en-US" altLang="ja-JP" sz="2400" dirty="0">
              <a:solidFill>
                <a:schemeClr val="accent4"/>
              </a:solidFill>
            </a:endParaRPr>
          </a:p>
          <a:p>
            <a:endParaRPr lang="en-US" altLang="ja-JP" sz="2400" dirty="0"/>
          </a:p>
          <a:p>
            <a:r>
              <a:rPr lang="en-US" altLang="ja-JP" sz="2400" dirty="0"/>
              <a:t>Please evaluate the ideas in this </a:t>
            </a:r>
            <a:r>
              <a:rPr lang="en-US" altLang="ja-JP" sz="2400" dirty="0" err="1"/>
              <a:t>mindmap</a:t>
            </a:r>
            <a:r>
              <a:rPr lang="en-US" altLang="ja-JP" sz="2400" dirty="0"/>
              <a:t> based on the criteria </a:t>
            </a:r>
            <a:r>
              <a:rPr lang="en-US" altLang="ja-JP" sz="2400" dirty="0">
                <a:solidFill>
                  <a:schemeClr val="accent4"/>
                </a:solidFill>
              </a:rPr>
              <a:t>'Feasibility, Impact, Scalability</a:t>
            </a:r>
            <a:r>
              <a:rPr lang="en-US" altLang="ja-JP" sz="2400" dirty="0"/>
              <a:t>' and determine their priority</a:t>
            </a:r>
          </a:p>
          <a:p>
            <a:r>
              <a:rPr lang="en-US" altLang="ja-JP" sz="2400" dirty="0"/>
              <a:t># Evaluation Format</a:t>
            </a:r>
          </a:p>
          <a:p>
            <a:r>
              <a:rPr lang="en-US" altLang="ja-JP" sz="2400" dirty="0"/>
              <a:t>- &lt;Element&gt;: </a:t>
            </a:r>
            <a:br>
              <a:rPr lang="en-US" altLang="ja-JP" sz="2400" dirty="0"/>
            </a:br>
            <a:r>
              <a:rPr lang="en-US" altLang="ja-JP" sz="2400" dirty="0"/>
              <a:t>   </a:t>
            </a:r>
            <a:r>
              <a:rPr lang="en-US" altLang="ja-JP" sz="2400" dirty="0">
                <a:solidFill>
                  <a:schemeClr val="accent4"/>
                </a:solidFill>
              </a:rPr>
              <a:t>Feasibility [High/Medium/Low]  </a:t>
            </a:r>
            <a:br>
              <a:rPr lang="en-US" altLang="ja-JP" sz="2400" dirty="0">
                <a:solidFill>
                  <a:schemeClr val="accent4"/>
                </a:solidFill>
              </a:rPr>
            </a:br>
            <a:r>
              <a:rPr lang="en-US" altLang="ja-JP" sz="2400" dirty="0">
                <a:solidFill>
                  <a:schemeClr val="accent4"/>
                </a:solidFill>
              </a:rPr>
              <a:t>   Impact [High/Medium/Low]  </a:t>
            </a:r>
            <a:br>
              <a:rPr lang="en-US" altLang="ja-JP" sz="2400" dirty="0">
                <a:solidFill>
                  <a:schemeClr val="accent4"/>
                </a:solidFill>
              </a:rPr>
            </a:br>
            <a:r>
              <a:rPr lang="en-US" altLang="ja-JP" sz="2400" dirty="0">
                <a:solidFill>
                  <a:schemeClr val="accent4"/>
                </a:solidFill>
              </a:rPr>
              <a:t>   Scalability [High/Medium/Low]</a:t>
            </a:r>
            <a:r>
              <a:rPr lang="en-US" altLang="ja-JP" sz="2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10516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69A1A5-E5F3-C662-364B-6F249381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SPARK-flow Prompts</a:t>
            </a:r>
            <a:r>
              <a:rPr kumimoji="1" lang="ja-JP" altLang="en-US"/>
              <a:t>：</a:t>
            </a:r>
            <a:r>
              <a:rPr lang="en-US" altLang="ja-JP" dirty="0"/>
              <a:t>Idea Generation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AD0BF3-2785-5FED-F012-8FB9A63F23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213E96-06AE-7F0E-D238-E69F3D2F2697}"/>
              </a:ext>
            </a:extLst>
          </p:cNvPr>
          <p:cNvSpPr txBox="1"/>
          <p:nvPr/>
        </p:nvSpPr>
        <p:spPr>
          <a:xfrm>
            <a:off x="558800" y="2597095"/>
            <a:ext cx="108140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Combine the selected elements to generate idea about the theme of '</a:t>
            </a:r>
            <a:r>
              <a:rPr lang="en-US" altLang="ja-JP" sz="2400" dirty="0">
                <a:solidFill>
                  <a:schemeClr val="accent4"/>
                </a:solidFill>
              </a:rPr>
              <a:t>Innovative approaches to tackle climate change and environmental issues</a:t>
            </a:r>
            <a:r>
              <a:rPr lang="en-US" altLang="ja-JP" sz="2400" dirty="0"/>
              <a:t>'.</a:t>
            </a:r>
          </a:p>
          <a:p>
            <a:r>
              <a:rPr lang="en-US" altLang="ja-JP" sz="2400" dirty="0"/>
              <a:t>```</a:t>
            </a:r>
          </a:p>
          <a:p>
            <a:r>
              <a:rPr lang="en-US" altLang="ja-JP" sz="2400" dirty="0"/>
              <a:t>Idea: &lt;Idea Title&gt;</a:t>
            </a:r>
          </a:p>
          <a:p>
            <a:r>
              <a:rPr lang="en-US" altLang="ja-JP" sz="2400" dirty="0"/>
              <a:t>Description: &lt;Provide a brief summary in 2-3 sentences explaining the nature of the idea, its background, and why it is compelling.&gt;</a:t>
            </a:r>
          </a:p>
          <a:p>
            <a:r>
              <a:rPr lang="en-US" altLang="ja-JP" sz="2400" dirty="0"/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1391508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69A1A5-E5F3-C662-364B-6F249381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SPARK-flow Prompts</a:t>
            </a:r>
            <a:r>
              <a:rPr kumimoji="1" lang="ja-JP" altLang="en-US"/>
              <a:t>：</a:t>
            </a:r>
            <a:r>
              <a:rPr lang="en-US" altLang="ja-JP" dirty="0"/>
              <a:t>Idea Evaluation</a:t>
            </a:r>
            <a:r>
              <a:rPr lang="ja-JP" altLang="en-US"/>
              <a:t>（</a:t>
            </a:r>
            <a:r>
              <a:rPr lang="en-US" altLang="ja-JP" dirty="0"/>
              <a:t>GPT-4)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AD0BF3-2785-5FED-F012-8FB9A63F23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213E96-06AE-7F0E-D238-E69F3D2F2697}"/>
              </a:ext>
            </a:extLst>
          </p:cNvPr>
          <p:cNvSpPr txBox="1"/>
          <p:nvPr/>
        </p:nvSpPr>
        <p:spPr>
          <a:xfrm>
            <a:off x="558800" y="2152031"/>
            <a:ext cx="11271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Which of the following ideas does a better job of capturing the essence of an '</a:t>
            </a:r>
            <a:r>
              <a:rPr lang="en-US" altLang="ja-JP" sz="2400" dirty="0">
                <a:solidFill>
                  <a:schemeClr val="accent4"/>
                </a:solidFill>
              </a:rPr>
              <a:t>{theme}</a:t>
            </a:r>
            <a:r>
              <a:rPr lang="en-US" altLang="ja-JP" sz="2400" dirty="0"/>
              <a:t>' while remaining unique and engaging? </a:t>
            </a:r>
          </a:p>
          <a:p>
            <a:r>
              <a:rPr lang="en-US" altLang="ja-JP" sz="2400" dirty="0"/>
              <a:t>An excellent idea should be both imaginative and relevant to the theme.</a:t>
            </a:r>
          </a:p>
          <a:p>
            <a:r>
              <a:rPr lang="en-US" altLang="ja-JP" sz="2400" dirty="0"/>
              <a:t>Theme: </a:t>
            </a:r>
            <a:r>
              <a:rPr lang="en-US" altLang="ja-JP" sz="2400" dirty="0">
                <a:solidFill>
                  <a:schemeClr val="accent4"/>
                </a:solidFill>
              </a:rPr>
              <a:t>{theme}</a:t>
            </a:r>
          </a:p>
          <a:p>
            <a:r>
              <a:rPr lang="en-US" altLang="ja-JP" sz="2400" dirty="0"/>
              <a:t>Idea A: </a:t>
            </a:r>
            <a:r>
              <a:rPr lang="en-US" altLang="ja-JP" sz="2400" dirty="0">
                <a:solidFill>
                  <a:schemeClr val="accent4"/>
                </a:solidFill>
              </a:rPr>
              <a:t>{</a:t>
            </a:r>
            <a:r>
              <a:rPr lang="en-US" altLang="ja-JP" sz="2400" dirty="0" err="1">
                <a:solidFill>
                  <a:schemeClr val="accent4"/>
                </a:solidFill>
              </a:rPr>
              <a:t>idea_a</a:t>
            </a:r>
            <a:r>
              <a:rPr lang="en-US" altLang="ja-JP" sz="2400" dirty="0">
                <a:solidFill>
                  <a:schemeClr val="accent4"/>
                </a:solidFill>
              </a:rPr>
              <a:t>}</a:t>
            </a:r>
            <a:r>
              <a:rPr lang="en-US" altLang="ja-JP" sz="2400" dirty="0"/>
              <a:t>: </a:t>
            </a:r>
            <a:r>
              <a:rPr lang="en-US" altLang="ja-JP" sz="2400" dirty="0">
                <a:solidFill>
                  <a:schemeClr val="accent4"/>
                </a:solidFill>
              </a:rPr>
              <a:t>{</a:t>
            </a:r>
            <a:r>
              <a:rPr lang="en-US" altLang="ja-JP" sz="2400" dirty="0" err="1">
                <a:solidFill>
                  <a:schemeClr val="accent4"/>
                </a:solidFill>
              </a:rPr>
              <a:t>description_a</a:t>
            </a:r>
            <a:r>
              <a:rPr lang="en-US" altLang="ja-JP" sz="2400" dirty="0">
                <a:solidFill>
                  <a:schemeClr val="accent4"/>
                </a:solidFill>
              </a:rPr>
              <a:t>}</a:t>
            </a:r>
          </a:p>
          <a:p>
            <a:r>
              <a:rPr lang="en-US" altLang="ja-JP" sz="2400" dirty="0"/>
              <a:t>Idea B: </a:t>
            </a:r>
            <a:r>
              <a:rPr lang="en-US" altLang="ja-JP" sz="2400" dirty="0">
                <a:solidFill>
                  <a:schemeClr val="accent4"/>
                </a:solidFill>
              </a:rPr>
              <a:t>{</a:t>
            </a:r>
            <a:r>
              <a:rPr lang="en-US" altLang="ja-JP" sz="2400" dirty="0" err="1">
                <a:solidFill>
                  <a:schemeClr val="accent4"/>
                </a:solidFill>
              </a:rPr>
              <a:t>idea_b</a:t>
            </a:r>
            <a:r>
              <a:rPr lang="en-US" altLang="ja-JP" sz="2400" dirty="0">
                <a:solidFill>
                  <a:schemeClr val="accent4"/>
                </a:solidFill>
              </a:rPr>
              <a:t>}</a:t>
            </a:r>
            <a:r>
              <a:rPr lang="en-US" altLang="ja-JP" sz="2400" dirty="0"/>
              <a:t>: </a:t>
            </a:r>
            <a:r>
              <a:rPr lang="en-US" altLang="ja-JP" sz="2400" dirty="0">
                <a:solidFill>
                  <a:schemeClr val="accent4"/>
                </a:solidFill>
              </a:rPr>
              <a:t>{</a:t>
            </a:r>
            <a:r>
              <a:rPr lang="en-US" altLang="ja-JP" sz="2400" dirty="0" err="1">
                <a:solidFill>
                  <a:schemeClr val="accent4"/>
                </a:solidFill>
              </a:rPr>
              <a:t>description_b</a:t>
            </a:r>
            <a:r>
              <a:rPr lang="en-US" altLang="ja-JP" sz="2400" dirty="0">
                <a:solidFill>
                  <a:schemeClr val="accent4"/>
                </a:solidFill>
              </a:rPr>
              <a:t>}</a:t>
            </a:r>
          </a:p>
          <a:p>
            <a:r>
              <a:rPr lang="en-US" altLang="ja-JP" sz="2400" dirty="0"/>
              <a:t>FIRST provide a one-sentence comparison of the two ideas, explaining which you prefer and why. </a:t>
            </a:r>
          </a:p>
          <a:p>
            <a:r>
              <a:rPr lang="en-US" altLang="ja-JP" sz="2400" dirty="0"/>
              <a:t>SECOND, on a new line, state only "A" or "B" to indicate your choice. Your response should use the format: Preferred: &lt;"A" or "B"</a:t>
            </a:r>
          </a:p>
        </p:txBody>
      </p:sp>
    </p:spTree>
    <p:extLst>
      <p:ext uri="{BB962C8B-B14F-4D97-AF65-F5344CB8AC3E}">
        <p14:creationId xmlns:p14="http://schemas.microsoft.com/office/powerpoint/2010/main" val="2658133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AE07D7-B1D7-2C36-A2B1-6494666D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110519"/>
            <a:ext cx="11099800" cy="938159"/>
          </a:xfrm>
        </p:spPr>
        <p:txBody>
          <a:bodyPr/>
          <a:lstStyle/>
          <a:p>
            <a:r>
              <a:rPr lang="en-US" altLang="ja-JP" dirty="0"/>
              <a:t>Comparison of Element and Token Counts between Mind Maps and </a:t>
            </a:r>
            <a:r>
              <a:rPr lang="en-US" altLang="ja-JP" dirty="0" err="1"/>
              <a:t>PreMindMap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8DC8D98-5478-E71A-980A-8FA20C19EF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0BC5D9A-64D7-6AC2-662B-F684375D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93" y="2341071"/>
            <a:ext cx="7777957" cy="38734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CDBF122-9B98-B3B1-437A-45A6BE63B3C2}"/>
              </a:ext>
            </a:extLst>
          </p:cNvPr>
          <p:cNvSpPr txBox="1"/>
          <p:nvPr/>
        </p:nvSpPr>
        <p:spPr>
          <a:xfrm>
            <a:off x="3413298" y="6276052"/>
            <a:ext cx="2524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# of Elements</a:t>
            </a:r>
            <a:endParaRPr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0583301-093E-5032-9239-7686D8DF7A76}"/>
              </a:ext>
            </a:extLst>
          </p:cNvPr>
          <p:cNvSpPr txBox="1"/>
          <p:nvPr/>
        </p:nvSpPr>
        <p:spPr>
          <a:xfrm>
            <a:off x="7702153" y="6276052"/>
            <a:ext cx="1975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/>
              <a:t># of Tokens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42327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34BFDC9-B1C1-F464-D164-931C3BB98AF0}"/>
              </a:ext>
            </a:extLst>
          </p:cNvPr>
          <p:cNvSpPr/>
          <p:nvPr/>
        </p:nvSpPr>
        <p:spPr>
          <a:xfrm>
            <a:off x="6153805" y="1936642"/>
            <a:ext cx="5512168" cy="26212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B20A3E6-98D8-9C02-2570-0716FF8EF1C9}"/>
              </a:ext>
            </a:extLst>
          </p:cNvPr>
          <p:cNvSpPr/>
          <p:nvPr/>
        </p:nvSpPr>
        <p:spPr>
          <a:xfrm>
            <a:off x="652304" y="1936642"/>
            <a:ext cx="5243204" cy="2621298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Characteristics of Creative Ideas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Related Work (3)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5902623-2617-B27C-BF39-2C176C16995B}"/>
              </a:ext>
            </a:extLst>
          </p:cNvPr>
          <p:cNvSpPr txBox="1"/>
          <p:nvPr/>
        </p:nvSpPr>
        <p:spPr>
          <a:xfrm>
            <a:off x="652304" y="4673010"/>
            <a:ext cx="1696298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Mind Map</a:t>
            </a:r>
            <a:endParaRPr kumimoji="1" lang="ja-JP" altLang="en-US" sz="2400" b="1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3603C8D-47DB-4FA2-CDE2-FC3F2A6E0286}"/>
              </a:ext>
            </a:extLst>
          </p:cNvPr>
          <p:cNvSpPr txBox="1"/>
          <p:nvPr/>
        </p:nvSpPr>
        <p:spPr>
          <a:xfrm>
            <a:off x="607962" y="5063777"/>
            <a:ext cx="10833415" cy="594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Visualizing the relationships between concepts to facilitate combinations</a:t>
            </a:r>
            <a:r>
              <a:rPr kumimoji="1"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[8]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7EA7A58-EB06-1ACB-67EC-B69F815E601E}"/>
              </a:ext>
            </a:extLst>
          </p:cNvPr>
          <p:cNvSpPr txBox="1"/>
          <p:nvPr/>
        </p:nvSpPr>
        <p:spPr>
          <a:xfrm>
            <a:off x="758510" y="2078614"/>
            <a:ext cx="4293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Combination of Concepts</a:t>
            </a:r>
            <a:r>
              <a:rPr kumimoji="1"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[6]</a:t>
            </a:r>
            <a:endParaRPr kumimoji="1" lang="ja-JP" altLang="en-US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7332268-4C96-CA17-8E3D-963344E04C60}"/>
              </a:ext>
            </a:extLst>
          </p:cNvPr>
          <p:cNvSpPr txBox="1"/>
          <p:nvPr/>
        </p:nvSpPr>
        <p:spPr>
          <a:xfrm>
            <a:off x="607962" y="5673694"/>
            <a:ext cx="10952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6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Support is needed to consolidate combinations into specific ideas.</a:t>
            </a:r>
            <a:endParaRPr kumimoji="1" lang="ja-JP" altLang="en-US" sz="2600" b="1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58AFDF0-BA55-C134-0084-245963BCE5D1}"/>
              </a:ext>
            </a:extLst>
          </p:cNvPr>
          <p:cNvSpPr txBox="1"/>
          <p:nvPr/>
        </p:nvSpPr>
        <p:spPr>
          <a:xfrm>
            <a:off x="595432" y="6175998"/>
            <a:ext cx="86613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/>
                </a:solidFill>
              </a:rPr>
              <a:t>[6] "Technological novelty profile and invention’s future impact", Kim, D. et al (2016)</a:t>
            </a:r>
            <a:br>
              <a:rPr kumimoji="1" lang="en-US" altLang="ja-JP" sz="1100" dirty="0">
                <a:solidFill>
                  <a:schemeClr val="tx2"/>
                </a:solidFill>
              </a:rPr>
            </a:br>
            <a:r>
              <a:rPr kumimoji="1" lang="en-US" altLang="ja-JP" sz="1100" dirty="0">
                <a:solidFill>
                  <a:schemeClr val="tx2"/>
                </a:solidFill>
              </a:rPr>
              <a:t>[7] "How AI-supported searches through other perspectives affect ideation outcomes", Wahl, J. et al (2022)</a:t>
            </a:r>
          </a:p>
          <a:p>
            <a:r>
              <a:rPr kumimoji="1" lang="en-US" altLang="ja-JP" sz="1100" dirty="0">
                <a:solidFill>
                  <a:schemeClr val="tx2"/>
                </a:solidFill>
              </a:rPr>
              <a:t>[8] "How do students generate ideas together in scientific creativity tasks through computer-based mind mapping?", Sun, M. et al (2022)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4720DF6-1E1F-63C2-B1A0-7033319481DA}"/>
              </a:ext>
            </a:extLst>
          </p:cNvPr>
          <p:cNvSpPr txBox="1">
            <a:spLocks/>
          </p:cNvSpPr>
          <p:nvPr/>
        </p:nvSpPr>
        <p:spPr>
          <a:xfrm>
            <a:off x="6233317" y="2025152"/>
            <a:ext cx="408637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Inter-Domain Concepts</a:t>
            </a:r>
            <a:br>
              <a:rPr kumimoji="1" lang="en-US" altLang="ja-JP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kumimoji="1" lang="en-US" altLang="ja-JP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(Indirect Relationships)</a:t>
            </a:r>
            <a:r>
              <a:rPr kumimoji="1"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 [7]</a:t>
            </a:r>
            <a:endParaRPr kumimoji="1" lang="ja-JP" altLang="en-US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C3A81132-8BF4-6524-A2D0-2FAC14C2BD50}"/>
              </a:ext>
            </a:extLst>
          </p:cNvPr>
          <p:cNvSpPr/>
          <p:nvPr/>
        </p:nvSpPr>
        <p:spPr>
          <a:xfrm>
            <a:off x="6491528" y="2939054"/>
            <a:ext cx="2001747" cy="528638"/>
          </a:xfrm>
          <a:prstGeom prst="roundRect">
            <a:avLst>
              <a:gd name="adj" fmla="val 21837"/>
            </a:avLst>
          </a:prstGeom>
          <a:solidFill>
            <a:srgbClr val="3E928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Bird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F8923EB-547A-0860-09E5-446CE2398265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8493275" y="3203373"/>
            <a:ext cx="668451" cy="14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599FFBF4-6DC5-7AD6-E34D-9B4D279DB5C5}"/>
              </a:ext>
            </a:extLst>
          </p:cNvPr>
          <p:cNvSpPr/>
          <p:nvPr/>
        </p:nvSpPr>
        <p:spPr>
          <a:xfrm>
            <a:off x="9161726" y="2940520"/>
            <a:ext cx="2057271" cy="528638"/>
          </a:xfrm>
          <a:prstGeom prst="roundRect">
            <a:avLst>
              <a:gd name="adj" fmla="val 21837"/>
            </a:avLst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Car Design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F27483-EC43-2CB8-7334-D607C226F4F9}"/>
              </a:ext>
            </a:extLst>
          </p:cNvPr>
          <p:cNvSpPr txBox="1"/>
          <p:nvPr/>
        </p:nvSpPr>
        <p:spPr>
          <a:xfrm>
            <a:off x="-4572000" y="-997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4A704808-14D5-AC0F-C336-4B8719E5ACFA}"/>
              </a:ext>
            </a:extLst>
          </p:cNvPr>
          <p:cNvGrpSpPr/>
          <p:nvPr/>
        </p:nvGrpSpPr>
        <p:grpSpPr>
          <a:xfrm>
            <a:off x="911492" y="2505197"/>
            <a:ext cx="4832813" cy="1847606"/>
            <a:chOff x="652304" y="2530483"/>
            <a:chExt cx="4832813" cy="1847606"/>
          </a:xfrm>
        </p:grpSpPr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F3E36C45-B509-A242-A873-0BBE121D17BD}"/>
                </a:ext>
              </a:extLst>
            </p:cNvPr>
            <p:cNvSpPr/>
            <p:nvPr/>
          </p:nvSpPr>
          <p:spPr>
            <a:xfrm>
              <a:off x="676339" y="2962857"/>
              <a:ext cx="2653711" cy="528638"/>
            </a:xfrm>
            <a:prstGeom prst="roundRect">
              <a:avLst>
                <a:gd name="adj" fmla="val 21837"/>
              </a:avLst>
            </a:prstGeom>
            <a:solidFill>
              <a:srgbClr val="3E928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</a:rPr>
                <a:t>Speaker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7E4FDF35-9163-7A64-B574-C65FA4424A42}"/>
                </a:ext>
              </a:extLst>
            </p:cNvPr>
            <p:cNvSpPr/>
            <p:nvPr/>
          </p:nvSpPr>
          <p:spPr>
            <a:xfrm>
              <a:off x="652304" y="3834012"/>
              <a:ext cx="2677749" cy="528638"/>
            </a:xfrm>
            <a:prstGeom prst="roundRect">
              <a:avLst>
                <a:gd name="adj" fmla="val 2183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r>
                <a:rPr lang="en-US" altLang="ja-JP" sz="2400" dirty="0">
                  <a:solidFill>
                    <a:schemeClr val="tx1"/>
                  </a:solidFill>
                </a:rPr>
                <a:t>Voice Recognition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016347E-EF61-4C7B-746E-AEF6F9BAA6DA}"/>
                </a:ext>
              </a:extLst>
            </p:cNvPr>
            <p:cNvSpPr txBox="1"/>
            <p:nvPr/>
          </p:nvSpPr>
          <p:spPr>
            <a:xfrm>
              <a:off x="652304" y="2530483"/>
              <a:ext cx="163012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1800" i="1" dirty="0">
                  <a:solidFill>
                    <a:schemeClr val="tx2"/>
                  </a:solidFill>
                </a:rPr>
                <a:t>Smart Speaker</a:t>
              </a:r>
              <a:endParaRPr kumimoji="1" lang="ja-JP" altLang="en-US" sz="1800" i="1">
                <a:solidFill>
                  <a:schemeClr val="tx2"/>
                </a:solidFill>
              </a:endParaRPr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820C699E-534A-847E-8641-1F969B39DA1D}"/>
                </a:ext>
              </a:extLst>
            </p:cNvPr>
            <p:cNvSpPr/>
            <p:nvPr/>
          </p:nvSpPr>
          <p:spPr>
            <a:xfrm>
              <a:off x="3460806" y="3849451"/>
              <a:ext cx="2024311" cy="528638"/>
            </a:xfrm>
            <a:prstGeom prst="roundRect">
              <a:avLst>
                <a:gd name="adj" fmla="val 2183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ja-JP" sz="2400" dirty="0">
                  <a:solidFill>
                    <a:schemeClr val="tx1"/>
                  </a:solidFill>
                </a:rPr>
                <a:t>AI Agent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4E06F47D-7E32-C5A8-8A18-8F41EED2069B}"/>
                </a:ext>
              </a:extLst>
            </p:cNvPr>
            <p:cNvSpPr/>
            <p:nvPr/>
          </p:nvSpPr>
          <p:spPr>
            <a:xfrm>
              <a:off x="3460806" y="2959707"/>
              <a:ext cx="2024311" cy="528638"/>
            </a:xfrm>
            <a:prstGeom prst="roundRect">
              <a:avLst>
                <a:gd name="adj" fmla="val 21837"/>
              </a:avLst>
            </a:prstGeom>
            <a:solidFill>
              <a:srgbClr val="3E928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</a:rPr>
                <a:t>Internet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794D1476-CB54-7457-C6B1-C87F27EE6C95}"/>
                </a:ext>
              </a:extLst>
            </p:cNvPr>
            <p:cNvSpPr txBox="1"/>
            <p:nvPr/>
          </p:nvSpPr>
          <p:spPr>
            <a:xfrm>
              <a:off x="2804564" y="3478088"/>
              <a:ext cx="420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/>
                <a:t>Ｘ</a:t>
              </a:r>
            </a:p>
          </p:txBody>
        </p:sp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27751D29-0348-BC9E-BFFE-759CE9222133}"/>
              </a:ext>
            </a:extLst>
          </p:cNvPr>
          <p:cNvGrpSpPr/>
          <p:nvPr/>
        </p:nvGrpSpPr>
        <p:grpSpPr>
          <a:xfrm>
            <a:off x="6421628" y="3429000"/>
            <a:ext cx="3807734" cy="1058686"/>
            <a:chOff x="6421628" y="3429000"/>
            <a:chExt cx="3807734" cy="1058686"/>
          </a:xfrm>
        </p:grpSpPr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F63B8E9A-39CF-5F42-C1EE-A04F0AB59BF4}"/>
                </a:ext>
              </a:extLst>
            </p:cNvPr>
            <p:cNvCxnSpPr>
              <a:cxnSpLocks/>
              <a:stCxn id="19" idx="2"/>
              <a:endCxn id="24" idx="0"/>
            </p:cNvCxnSpPr>
            <p:nvPr/>
          </p:nvCxnSpPr>
          <p:spPr>
            <a:xfrm>
              <a:off x="7492402" y="3467692"/>
              <a:ext cx="17309" cy="491356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角丸四角形 23">
              <a:extLst>
                <a:ext uri="{FF2B5EF4-FFF2-40B4-BE49-F238E27FC236}">
                  <a16:creationId xmlns:a16="http://schemas.microsoft.com/office/drawing/2014/main" id="{69855994-FCF7-F259-3E01-222807F39ACA}"/>
                </a:ext>
              </a:extLst>
            </p:cNvPr>
            <p:cNvSpPr/>
            <p:nvPr/>
          </p:nvSpPr>
          <p:spPr>
            <a:xfrm>
              <a:off x="6526146" y="3959048"/>
              <a:ext cx="1967129" cy="528638"/>
            </a:xfrm>
            <a:prstGeom prst="roundRect">
              <a:avLst>
                <a:gd name="adj" fmla="val 21837"/>
              </a:avLst>
            </a:prstGeom>
            <a:solidFill>
              <a:srgbClr val="3E928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 dirty="0">
                  <a:solidFill>
                    <a:schemeClr val="tx1"/>
                  </a:solidFill>
                </a:rPr>
                <a:t>Fly</a:t>
              </a:r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BEFF31CD-9DDE-47CC-E890-BFC6DD1CD47A}"/>
                </a:ext>
              </a:extLst>
            </p:cNvPr>
            <p:cNvSpPr txBox="1"/>
            <p:nvPr/>
          </p:nvSpPr>
          <p:spPr>
            <a:xfrm>
              <a:off x="6421628" y="3489127"/>
              <a:ext cx="97687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solidFill>
                    <a:schemeClr val="tx2"/>
                  </a:solidFill>
                </a:rPr>
                <a:t>Direct</a:t>
              </a:r>
              <a:endParaRPr kumimoji="1" lang="ja-JP" altLang="en-US" sz="2400" i="1">
                <a:solidFill>
                  <a:schemeClr val="tx2"/>
                </a:solidFill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6D7E8028-F970-1932-5B2B-ED1D603424C4}"/>
                </a:ext>
              </a:extLst>
            </p:cNvPr>
            <p:cNvSpPr txBox="1"/>
            <p:nvPr/>
          </p:nvSpPr>
          <p:spPr>
            <a:xfrm>
              <a:off x="9050513" y="3429000"/>
              <a:ext cx="117884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400" i="1" dirty="0">
                  <a:solidFill>
                    <a:schemeClr val="tx2"/>
                  </a:solidFill>
                </a:rPr>
                <a:t>Indirect</a:t>
              </a:r>
              <a:endParaRPr kumimoji="1" lang="ja-JP" altLang="en-US" sz="2400" i="1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53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50D268E-9918-B0C6-1AC9-B9FDED41C85F}"/>
              </a:ext>
            </a:extLst>
          </p:cNvPr>
          <p:cNvSpPr/>
          <p:nvPr/>
        </p:nvSpPr>
        <p:spPr>
          <a:xfrm>
            <a:off x="325470" y="1830134"/>
            <a:ext cx="5871986" cy="437679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Iterative Idea Generation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Related Work (3)</a:t>
            </a:r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58AFDF0-BA55-C134-0084-245963BCE5D1}"/>
              </a:ext>
            </a:extLst>
          </p:cNvPr>
          <p:cNvSpPr txBox="1"/>
          <p:nvPr/>
        </p:nvSpPr>
        <p:spPr>
          <a:xfrm>
            <a:off x="288837" y="6335719"/>
            <a:ext cx="11639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/>
                </a:solidFill>
              </a:rPr>
              <a:t>[9] </a:t>
            </a:r>
            <a:r>
              <a:rPr lang="en-US" altLang="ja-JP" sz="1100" dirty="0">
                <a:solidFill>
                  <a:schemeClr val="tx2"/>
                </a:solidFill>
              </a:rPr>
              <a:t>"The efficacy of prototyping under time constraints", Dow, S. P. et al (2009)</a:t>
            </a:r>
            <a:br>
              <a:rPr lang="en-US" altLang="ja-JP" sz="1100" dirty="0">
                <a:solidFill>
                  <a:schemeClr val="tx2"/>
                </a:solidFill>
              </a:rPr>
            </a:br>
            <a:r>
              <a:rPr kumimoji="1" lang="en-US" altLang="ja-JP" sz="1100" dirty="0">
                <a:solidFill>
                  <a:schemeClr val="tx2"/>
                </a:solidFill>
              </a:rPr>
              <a:t>[10] "Revisiting Mednick's model on creativity-related differences in associative hierarchies. Evidence for a common path to uncommon thought", </a:t>
            </a:r>
            <a:r>
              <a:rPr kumimoji="1" lang="en-US" altLang="ja-JP" sz="1100" dirty="0" err="1">
                <a:solidFill>
                  <a:schemeClr val="tx2"/>
                </a:solidFill>
              </a:rPr>
              <a:t>Benedek</a:t>
            </a:r>
            <a:r>
              <a:rPr kumimoji="1" lang="en-US" altLang="ja-JP" sz="1100" dirty="0">
                <a:solidFill>
                  <a:schemeClr val="tx2"/>
                </a:solidFill>
              </a:rPr>
              <a:t>, M. and Neubauer, A. C. (2013)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354ADF5-A4FA-825B-0300-9C2659755DC2}"/>
              </a:ext>
            </a:extLst>
          </p:cNvPr>
          <p:cNvGrpSpPr/>
          <p:nvPr/>
        </p:nvGrpSpPr>
        <p:grpSpPr>
          <a:xfrm>
            <a:off x="2039892" y="2563351"/>
            <a:ext cx="2215671" cy="1808004"/>
            <a:chOff x="2039892" y="2563351"/>
            <a:chExt cx="2215671" cy="1808004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2D7F7EB0-C7B5-A09F-6140-73306223BD2C}"/>
                </a:ext>
              </a:extLst>
            </p:cNvPr>
            <p:cNvSpPr txBox="1"/>
            <p:nvPr/>
          </p:nvSpPr>
          <p:spPr>
            <a:xfrm>
              <a:off x="2039892" y="2563351"/>
              <a:ext cx="221567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8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Prototyping</a:t>
              </a:r>
              <a:endParaRPr kumimoji="1" lang="ja-JP" altLang="en-US" sz="28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16B4452-4B30-D5F0-28DA-C41A482A018F}"/>
                </a:ext>
              </a:extLst>
            </p:cNvPr>
            <p:cNvSpPr txBox="1"/>
            <p:nvPr/>
          </p:nvSpPr>
          <p:spPr>
            <a:xfrm>
              <a:off x="2204199" y="3848135"/>
              <a:ext cx="188705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8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Feedback</a:t>
              </a:r>
              <a:endParaRPr kumimoji="1" lang="ja-JP" altLang="en-US" sz="28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cxnSp>
          <p:nvCxnSpPr>
            <p:cNvPr id="19" name="曲線コネクタ 18">
              <a:extLst>
                <a:ext uri="{FF2B5EF4-FFF2-40B4-BE49-F238E27FC236}">
                  <a16:creationId xmlns:a16="http://schemas.microsoft.com/office/drawing/2014/main" id="{144C6C80-B7A0-70AF-DAFE-AF61159357FC}"/>
                </a:ext>
              </a:extLst>
            </p:cNvPr>
            <p:cNvCxnSpPr>
              <a:cxnSpLocks/>
              <a:stCxn id="6" idx="3"/>
              <a:endCxn id="15" idx="3"/>
            </p:cNvCxnSpPr>
            <p:nvPr/>
          </p:nvCxnSpPr>
          <p:spPr>
            <a:xfrm flipH="1">
              <a:off x="4091254" y="2824961"/>
              <a:ext cx="164309" cy="1284784"/>
            </a:xfrm>
            <a:prstGeom prst="curvedConnector3">
              <a:avLst>
                <a:gd name="adj1" fmla="val -260109"/>
              </a:avLst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線コネクタ 23">
              <a:extLst>
                <a:ext uri="{FF2B5EF4-FFF2-40B4-BE49-F238E27FC236}">
                  <a16:creationId xmlns:a16="http://schemas.microsoft.com/office/drawing/2014/main" id="{FC725D00-DCC6-4EA7-7123-500CA9B05BC4}"/>
                </a:ext>
              </a:extLst>
            </p:cNvPr>
            <p:cNvCxnSpPr>
              <a:cxnSpLocks/>
              <a:stCxn id="15" idx="1"/>
              <a:endCxn id="6" idx="1"/>
            </p:cNvCxnSpPr>
            <p:nvPr/>
          </p:nvCxnSpPr>
          <p:spPr>
            <a:xfrm rot="10800000">
              <a:off x="2039893" y="2824961"/>
              <a:ext cx="164307" cy="1284784"/>
            </a:xfrm>
            <a:prstGeom prst="curvedConnector3">
              <a:avLst>
                <a:gd name="adj1" fmla="val 335916"/>
              </a:avLst>
            </a:prstGeom>
            <a:ln w="635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65BD2DF-D46F-1C58-97D5-985D1CB054EE}"/>
              </a:ext>
            </a:extLst>
          </p:cNvPr>
          <p:cNvSpPr txBox="1"/>
          <p:nvPr/>
        </p:nvSpPr>
        <p:spPr>
          <a:xfrm>
            <a:off x="2328432" y="3205743"/>
            <a:ext cx="163859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800" b="1" dirty="0">
                <a:solidFill>
                  <a:schemeClr val="accent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Iterative</a:t>
            </a:r>
            <a:endParaRPr kumimoji="1" lang="ja-JP" altLang="en-US" sz="2800">
              <a:solidFill>
                <a:schemeClr val="accent4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FBB7DEC9-DBAB-8F12-F0A9-39D1A7705B39}"/>
              </a:ext>
            </a:extLst>
          </p:cNvPr>
          <p:cNvGrpSpPr/>
          <p:nvPr/>
        </p:nvGrpSpPr>
        <p:grpSpPr>
          <a:xfrm>
            <a:off x="450830" y="4706404"/>
            <a:ext cx="2600393" cy="1205177"/>
            <a:chOff x="443374" y="4469214"/>
            <a:chExt cx="2600393" cy="1205177"/>
          </a:xfrm>
        </p:grpSpPr>
        <p:sp>
          <p:nvSpPr>
            <p:cNvPr id="32" name="角丸四角形 31">
              <a:extLst>
                <a:ext uri="{FF2B5EF4-FFF2-40B4-BE49-F238E27FC236}">
                  <a16:creationId xmlns:a16="http://schemas.microsoft.com/office/drawing/2014/main" id="{0B45A5F6-7B7B-AD33-9FC3-44B016E20E28}"/>
                </a:ext>
              </a:extLst>
            </p:cNvPr>
            <p:cNvSpPr/>
            <p:nvPr/>
          </p:nvSpPr>
          <p:spPr>
            <a:xfrm>
              <a:off x="443374" y="4469214"/>
              <a:ext cx="2600393" cy="1205177"/>
            </a:xfrm>
            <a:prstGeom prst="roundRect">
              <a:avLst>
                <a:gd name="adj" fmla="val 21837"/>
              </a:avLst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EE6227E-C344-FD67-FD65-FB3930CD4C01}"/>
                </a:ext>
              </a:extLst>
            </p:cNvPr>
            <p:cNvSpPr txBox="1"/>
            <p:nvPr/>
          </p:nvSpPr>
          <p:spPr>
            <a:xfrm>
              <a:off x="1026908" y="4552128"/>
              <a:ext cx="179882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Iterative</a:t>
              </a:r>
              <a:r>
                <a:rPr lang="en-US" altLang="ja-JP" sz="3200" dirty="0"/>
                <a:t> </a:t>
              </a:r>
              <a:br>
                <a:rPr lang="en-US" altLang="ja-JP" sz="2400" dirty="0"/>
              </a:br>
              <a:r>
                <a:rPr lang="en-US" altLang="ja-JP" sz="2400" dirty="0"/>
                <a:t>prototyping</a:t>
              </a:r>
            </a:p>
          </p:txBody>
        </p:sp>
        <p:pic>
          <p:nvPicPr>
            <p:cNvPr id="36" name="グラフィックス 35">
              <a:extLst>
                <a:ext uri="{FF2B5EF4-FFF2-40B4-BE49-F238E27FC236}">
                  <a16:creationId xmlns:a16="http://schemas.microsoft.com/office/drawing/2014/main" id="{BC1DD9B4-A81E-09C7-E0DD-72A816D4B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3203" y="4843202"/>
              <a:ext cx="437814" cy="457200"/>
            </a:xfrm>
            <a:prstGeom prst="rect">
              <a:avLst/>
            </a:prstGeom>
          </p:spPr>
        </p:pic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EBFE6F8-3641-AEDF-D37B-643212746022}"/>
              </a:ext>
            </a:extLst>
          </p:cNvPr>
          <p:cNvGrpSpPr/>
          <p:nvPr/>
        </p:nvGrpSpPr>
        <p:grpSpPr>
          <a:xfrm>
            <a:off x="3495608" y="4666017"/>
            <a:ext cx="2600392" cy="1284783"/>
            <a:chOff x="8125647" y="2215766"/>
            <a:chExt cx="2600392" cy="1284783"/>
          </a:xfrm>
        </p:grpSpPr>
        <p:sp>
          <p:nvSpPr>
            <p:cNvPr id="37" name="角丸四角形 36">
              <a:extLst>
                <a:ext uri="{FF2B5EF4-FFF2-40B4-BE49-F238E27FC236}">
                  <a16:creationId xmlns:a16="http://schemas.microsoft.com/office/drawing/2014/main" id="{3C1F3E5E-269F-7210-15C1-D52BAFEC3E3B}"/>
                </a:ext>
              </a:extLst>
            </p:cNvPr>
            <p:cNvSpPr/>
            <p:nvPr/>
          </p:nvSpPr>
          <p:spPr>
            <a:xfrm>
              <a:off x="8125647" y="2215766"/>
              <a:ext cx="2600392" cy="1284783"/>
            </a:xfrm>
            <a:prstGeom prst="roundRect">
              <a:avLst>
                <a:gd name="adj" fmla="val 21837"/>
              </a:avLst>
            </a:prstGeom>
            <a:solidFill>
              <a:srgbClr val="3E928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7FB5203A-E89E-9670-4A65-1EA696992794}"/>
                </a:ext>
              </a:extLst>
            </p:cNvPr>
            <p:cNvSpPr txBox="1"/>
            <p:nvPr/>
          </p:nvSpPr>
          <p:spPr>
            <a:xfrm>
              <a:off x="8710035" y="2404671"/>
              <a:ext cx="1798826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Single </a:t>
              </a:r>
              <a:br>
                <a:rPr lang="en-US" altLang="ja-JP" sz="2400" dirty="0"/>
              </a:br>
              <a:r>
                <a:rPr lang="en-US" altLang="ja-JP" sz="2400" dirty="0"/>
                <a:t>prototyping</a:t>
              </a:r>
            </a:p>
          </p:txBody>
        </p:sp>
        <p:pic>
          <p:nvPicPr>
            <p:cNvPr id="40" name="グラフィックス 39">
              <a:extLst>
                <a:ext uri="{FF2B5EF4-FFF2-40B4-BE49-F238E27FC236}">
                  <a16:creationId xmlns:a16="http://schemas.microsoft.com/office/drawing/2014/main" id="{A67BAA2D-13BD-3BC9-8313-2FCDA3E6A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52835" y="2646978"/>
              <a:ext cx="457200" cy="457200"/>
            </a:xfrm>
            <a:prstGeom prst="rect">
              <a:avLst/>
            </a:prstGeom>
          </p:spPr>
        </p:pic>
      </p:grp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FF8065E-26AA-8346-EC51-EB92F5B91ED7}"/>
              </a:ext>
            </a:extLst>
          </p:cNvPr>
          <p:cNvSpPr txBox="1"/>
          <p:nvPr/>
        </p:nvSpPr>
        <p:spPr>
          <a:xfrm>
            <a:off x="3040753" y="5034098"/>
            <a:ext cx="3433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/>
              <a:t>&gt;</a:t>
            </a:r>
            <a:endParaRPr lang="ja-JP" altLang="en-US" sz="3200" b="1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EE7B50D-9D05-2D12-8EF3-13F4FD954A55}"/>
              </a:ext>
            </a:extLst>
          </p:cNvPr>
          <p:cNvSpPr txBox="1"/>
          <p:nvPr/>
        </p:nvSpPr>
        <p:spPr>
          <a:xfrm>
            <a:off x="433810" y="1920874"/>
            <a:ext cx="5858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Iterative Prototyping and Creativity</a:t>
            </a:r>
            <a:r>
              <a:rPr kumimoji="1"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[9]</a:t>
            </a:r>
            <a:endParaRPr kumimoji="1" lang="ja-JP" altLang="en-US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328EA3A-844E-E17C-6FF6-4FDF40F271C1}"/>
              </a:ext>
            </a:extLst>
          </p:cNvPr>
          <p:cNvGrpSpPr/>
          <p:nvPr/>
        </p:nvGrpSpPr>
        <p:grpSpPr>
          <a:xfrm>
            <a:off x="6428022" y="1830134"/>
            <a:ext cx="5904986" cy="2283747"/>
            <a:chOff x="6321688" y="1830134"/>
            <a:chExt cx="5904986" cy="2283747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97E289DC-95B7-0DDF-8BEC-2A5526672DAE}"/>
                </a:ext>
              </a:extLst>
            </p:cNvPr>
            <p:cNvSpPr/>
            <p:nvPr/>
          </p:nvSpPr>
          <p:spPr>
            <a:xfrm>
              <a:off x="6321688" y="1830134"/>
              <a:ext cx="5606874" cy="228374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ja-JP" altLang="en-US" sz="24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4EA987A1-92F4-D455-E6BF-310371095AA6}"/>
                </a:ext>
              </a:extLst>
            </p:cNvPr>
            <p:cNvSpPr txBox="1"/>
            <p:nvPr/>
          </p:nvSpPr>
          <p:spPr>
            <a:xfrm>
              <a:off x="6367737" y="1945325"/>
              <a:ext cx="58589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Associative Fluency and Creativity</a:t>
              </a:r>
              <a:r>
                <a:rPr kumimoji="1" lang="en-US" altLang="ja-JP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[</a:t>
              </a:r>
              <a:r>
                <a: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10</a:t>
              </a:r>
              <a:r>
                <a:rPr kumimoji="1" lang="en-US" altLang="ja-JP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]</a:t>
              </a:r>
              <a:endParaRPr kumimoji="1" lang="ja-JP" altLang="en-US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47" name="グラフィックス 46">
              <a:extLst>
                <a:ext uri="{FF2B5EF4-FFF2-40B4-BE49-F238E27FC236}">
                  <a16:creationId xmlns:a16="http://schemas.microsoft.com/office/drawing/2014/main" id="{FCA6BA45-1161-C550-731B-A7D4E069B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86041" y="2762316"/>
              <a:ext cx="789432" cy="789432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62824F3-B1D1-17AA-8C45-AA4B2F29AB62}"/>
                </a:ext>
              </a:extLst>
            </p:cNvPr>
            <p:cNvSpPr txBox="1"/>
            <p:nvPr/>
          </p:nvSpPr>
          <p:spPr>
            <a:xfrm>
              <a:off x="7395434" y="2737096"/>
              <a:ext cx="4530407" cy="954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Creative </a:t>
              </a:r>
              <a:r>
                <a:rPr lang="en-US" altLang="ja-JP" sz="28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people</a:t>
              </a:r>
              <a:r>
                <a: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:</a:t>
              </a:r>
              <a:endParaRPr lang="en-US" altLang="ja-JP" sz="2400" b="1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en-US" altLang="ja-JP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Higher associative fluency</a:t>
              </a:r>
            </a:p>
          </p:txBody>
        </p: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8B423EB2-6FE7-A58F-9D25-2634A24D56A5}"/>
              </a:ext>
            </a:extLst>
          </p:cNvPr>
          <p:cNvSpPr txBox="1"/>
          <p:nvPr/>
        </p:nvSpPr>
        <p:spPr>
          <a:xfrm>
            <a:off x="6474071" y="4307469"/>
            <a:ext cx="4141175" cy="442035"/>
          </a:xfrm>
          <a:prstGeom prst="rect">
            <a:avLst/>
          </a:prstGeom>
          <a:solidFill>
            <a:schemeClr val="accent4"/>
          </a:solidFill>
        </p:spPr>
        <p:txBody>
          <a:bodyPr wrap="square" lIns="90000" tIns="36000" rIns="90000" bIns="36000" rtlCol="0" anchor="ctr" anchorCtr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Individual Idea Generation</a:t>
            </a:r>
            <a:endParaRPr kumimoji="1" lang="ja-JP" altLang="en-US" sz="2400" b="1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FF0EBCD-850E-ADA5-C5B0-434FC13B7A65}"/>
              </a:ext>
            </a:extLst>
          </p:cNvPr>
          <p:cNvSpPr txBox="1"/>
          <p:nvPr/>
        </p:nvSpPr>
        <p:spPr>
          <a:xfrm>
            <a:off x="7298408" y="5095653"/>
            <a:ext cx="361509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800" dirty="0">
                <a:latin typeface="+mn-ea"/>
              </a:rPr>
              <a:t>Receiving Feedback</a:t>
            </a:r>
            <a:endParaRPr lang="ja-JP" altLang="en-US"/>
          </a:p>
        </p:txBody>
      </p:sp>
      <p:sp>
        <p:nvSpPr>
          <p:cNvPr id="53" name="三角形 52">
            <a:extLst>
              <a:ext uri="{FF2B5EF4-FFF2-40B4-BE49-F238E27FC236}">
                <a16:creationId xmlns:a16="http://schemas.microsoft.com/office/drawing/2014/main" id="{FD35B79E-A436-749C-A92F-95DBA72F45D0}"/>
              </a:ext>
            </a:extLst>
          </p:cNvPr>
          <p:cNvSpPr/>
          <p:nvPr/>
        </p:nvSpPr>
        <p:spPr>
          <a:xfrm>
            <a:off x="6570962" y="5792808"/>
            <a:ext cx="369981" cy="318949"/>
          </a:xfrm>
          <a:prstGeom prst="triangl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ED5AD82-D47A-E940-C309-1DC473A6BDC3}"/>
              </a:ext>
            </a:extLst>
          </p:cNvPr>
          <p:cNvSpPr txBox="1"/>
          <p:nvPr/>
        </p:nvSpPr>
        <p:spPr>
          <a:xfrm>
            <a:off x="7332848" y="5703368"/>
            <a:ext cx="39645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ja-JP" sz="2800" dirty="0">
                <a:latin typeface="+mn-ea"/>
              </a:rPr>
              <a:t>Iterative Improvement</a:t>
            </a:r>
            <a:endParaRPr lang="ja-JP" altLang="en-US"/>
          </a:p>
        </p:txBody>
      </p:sp>
      <p:sp>
        <p:nvSpPr>
          <p:cNvPr id="58" name="乗算記号 57">
            <a:extLst>
              <a:ext uri="{FF2B5EF4-FFF2-40B4-BE49-F238E27FC236}">
                <a16:creationId xmlns:a16="http://schemas.microsoft.com/office/drawing/2014/main" id="{5FDFAF45-1672-853E-0EC1-438355266CD7}"/>
              </a:ext>
            </a:extLst>
          </p:cNvPr>
          <p:cNvSpPr/>
          <p:nvPr/>
        </p:nvSpPr>
        <p:spPr>
          <a:xfrm>
            <a:off x="6502261" y="5050674"/>
            <a:ext cx="568199" cy="568199"/>
          </a:xfrm>
          <a:prstGeom prst="mathMultiply">
            <a:avLst/>
          </a:prstGeom>
          <a:solidFill>
            <a:srgbClr val="3B6F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0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0F1E743D-810D-6D4E-E869-46C27FA03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9" y="1887437"/>
            <a:ext cx="8218972" cy="493740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1015999"/>
            <a:ext cx="11099800" cy="938159"/>
          </a:xfrm>
        </p:spPr>
        <p:txBody>
          <a:bodyPr/>
          <a:lstStyle/>
          <a:p>
            <a:r>
              <a:rPr kumimoji="1" lang="en-US" altLang="ja-JP" dirty="0"/>
              <a:t>SPARKIT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Method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F964CEF-905F-6354-4C1F-741A49419CB8}"/>
              </a:ext>
            </a:extLst>
          </p:cNvPr>
          <p:cNvSpPr txBox="1"/>
          <p:nvPr/>
        </p:nvSpPr>
        <p:spPr>
          <a:xfrm>
            <a:off x="2925489" y="1077208"/>
            <a:ext cx="7574509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b="1" dirty="0">
                <a:latin typeface="+mn-ea"/>
              </a:rPr>
              <a:t>Mind Map-Based Idea Generation Support System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D12184E-C5D4-EE7A-7771-D45075EF58F4}"/>
              </a:ext>
            </a:extLst>
          </p:cNvPr>
          <p:cNvGrpSpPr/>
          <p:nvPr/>
        </p:nvGrpSpPr>
        <p:grpSpPr>
          <a:xfrm>
            <a:off x="8786756" y="2456318"/>
            <a:ext cx="3353948" cy="1679203"/>
            <a:chOff x="8786756" y="2456318"/>
            <a:chExt cx="3353948" cy="1679203"/>
          </a:xfrm>
        </p:grpSpPr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B927D857-EF83-A544-222A-076EA1BB36E0}"/>
                </a:ext>
              </a:extLst>
            </p:cNvPr>
            <p:cNvSpPr txBox="1"/>
            <p:nvPr/>
          </p:nvSpPr>
          <p:spPr>
            <a:xfrm>
              <a:off x="8786756" y="2456318"/>
              <a:ext cx="329769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P</a:t>
              </a:r>
              <a:r>
                <a:rPr kumimoji="1"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roviding </a:t>
              </a:r>
            </a:p>
            <a:p>
              <a:r>
                <a:rPr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d</a:t>
              </a:r>
              <a:r>
                <a:rPr kumimoji="1"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iverse </a:t>
              </a:r>
              <a:r>
                <a:rPr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p</a:t>
              </a:r>
              <a:r>
                <a:rPr kumimoji="1"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erspectives </a:t>
              </a:r>
            </a:p>
            <a:p>
              <a:r>
                <a:rPr kumimoji="1"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based on multiple </a:t>
              </a:r>
              <a:r>
                <a:rPr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r</a:t>
              </a:r>
              <a:r>
                <a:rPr kumimoji="1"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oles </a:t>
              </a:r>
              <a:endParaRPr kumimoji="1" lang="ja-JP" altLang="en-US" sz="220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2BFDDF8A-F732-E984-0283-AD771778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9606" y="3633340"/>
              <a:ext cx="461665" cy="461665"/>
            </a:xfrm>
            <a:prstGeom prst="rect">
              <a:avLst/>
            </a:prstGeom>
          </p:spPr>
        </p:pic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40EF6C3-F7D5-E9AF-E1C5-98D561B25C89}"/>
                </a:ext>
              </a:extLst>
            </p:cNvPr>
            <p:cNvSpPr txBox="1"/>
            <p:nvPr/>
          </p:nvSpPr>
          <p:spPr>
            <a:xfrm>
              <a:off x="9631684" y="3673856"/>
              <a:ext cx="250902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Lack of diversity</a:t>
              </a:r>
              <a:endParaRPr kumimoji="1" lang="ja-JP" altLang="en-US" sz="24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2" name="上下矢印 21">
              <a:extLst>
                <a:ext uri="{FF2B5EF4-FFF2-40B4-BE49-F238E27FC236}">
                  <a16:creationId xmlns:a16="http://schemas.microsoft.com/office/drawing/2014/main" id="{888181D0-C5B9-8418-2A8E-A55EFAA6B46B}"/>
                </a:ext>
              </a:extLst>
            </p:cNvPr>
            <p:cNvSpPr/>
            <p:nvPr/>
          </p:nvSpPr>
          <p:spPr>
            <a:xfrm rot="5400000">
              <a:off x="8937176" y="3734085"/>
              <a:ext cx="254772" cy="322863"/>
            </a:xfrm>
            <a:prstGeom prst="up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1BF706D-4388-3079-8E64-B7887C1C6FC9}"/>
              </a:ext>
            </a:extLst>
          </p:cNvPr>
          <p:cNvGrpSpPr/>
          <p:nvPr/>
        </p:nvGrpSpPr>
        <p:grpSpPr>
          <a:xfrm>
            <a:off x="8849581" y="5127694"/>
            <a:ext cx="3316934" cy="1634248"/>
            <a:chOff x="8849581" y="5127694"/>
            <a:chExt cx="3316934" cy="1634248"/>
          </a:xfrm>
        </p:grpSpPr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B67935E-C157-B1C0-6053-D48BF1929B6C}"/>
                </a:ext>
              </a:extLst>
            </p:cNvPr>
            <p:cNvSpPr txBox="1"/>
            <p:nvPr/>
          </p:nvSpPr>
          <p:spPr>
            <a:xfrm>
              <a:off x="8849581" y="5127694"/>
              <a:ext cx="33169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Integrating discussions </a:t>
              </a:r>
            </a:p>
            <a:p>
              <a:r>
                <a:rPr kumimoji="1"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into a </a:t>
              </a:r>
              <a:r>
                <a:rPr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m</a:t>
              </a:r>
              <a:r>
                <a:rPr kumimoji="1" lang="en-US" altLang="ja-JP" sz="2200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ind map</a:t>
              </a:r>
              <a:endParaRPr kumimoji="1" lang="ja-JP" altLang="en-US" sz="220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FA2CF1BC-BBF2-B6C9-DAE3-1A07FFA67D5D}"/>
                </a:ext>
              </a:extLst>
            </p:cNvPr>
            <p:cNvSpPr txBox="1"/>
            <p:nvPr/>
          </p:nvSpPr>
          <p:spPr>
            <a:xfrm>
              <a:off x="9976937" y="5930945"/>
              <a:ext cx="1806905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ja-JP" sz="2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Continuing </a:t>
              </a:r>
            </a:p>
            <a:p>
              <a:r>
                <a:rPr lang="en-US" altLang="ja-JP" sz="2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to diverge</a:t>
              </a:r>
              <a:endParaRPr kumimoji="1" lang="ja-JP" altLang="en-US" sz="24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2CD453CD-270A-9F4B-899A-D5E93354D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87425" y="6037859"/>
              <a:ext cx="539418" cy="539418"/>
            </a:xfrm>
            <a:prstGeom prst="rect">
              <a:avLst/>
            </a:prstGeom>
          </p:spPr>
        </p:pic>
        <p:sp>
          <p:nvSpPr>
            <p:cNvPr id="25" name="上下矢印 24">
              <a:extLst>
                <a:ext uri="{FF2B5EF4-FFF2-40B4-BE49-F238E27FC236}">
                  <a16:creationId xmlns:a16="http://schemas.microsoft.com/office/drawing/2014/main" id="{3921C20F-CDBB-FF2C-A567-9E94068FF923}"/>
                </a:ext>
              </a:extLst>
            </p:cNvPr>
            <p:cNvSpPr/>
            <p:nvPr/>
          </p:nvSpPr>
          <p:spPr>
            <a:xfrm rot="5400000">
              <a:off x="8937175" y="6185013"/>
              <a:ext cx="254772" cy="322863"/>
            </a:xfrm>
            <a:prstGeom prst="up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73820AB-7647-C750-24F8-DA68F0A87856}"/>
              </a:ext>
            </a:extLst>
          </p:cNvPr>
          <p:cNvSpPr txBox="1"/>
          <p:nvPr/>
        </p:nvSpPr>
        <p:spPr>
          <a:xfrm>
            <a:off x="8865577" y="1948629"/>
            <a:ext cx="2951747" cy="442035"/>
          </a:xfrm>
          <a:prstGeom prst="rect">
            <a:avLst/>
          </a:prstGeom>
          <a:solidFill>
            <a:schemeClr val="accent4"/>
          </a:solidFill>
        </p:spPr>
        <p:txBody>
          <a:bodyPr wrap="square" lIns="90000" tIns="36000" rIns="90000" bIns="36000" rtlCol="0" anchor="ctr" anchorCtr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Debater Agents</a:t>
            </a:r>
            <a:endParaRPr kumimoji="1" lang="ja-JP" altLang="en-US" sz="2400" b="1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EC27ABE-9513-C767-B334-47A16C1C47B6}"/>
              </a:ext>
            </a:extLst>
          </p:cNvPr>
          <p:cNvSpPr txBox="1"/>
          <p:nvPr/>
        </p:nvSpPr>
        <p:spPr>
          <a:xfrm>
            <a:off x="8871555" y="4533697"/>
            <a:ext cx="3113604" cy="442035"/>
          </a:xfrm>
          <a:prstGeom prst="rect">
            <a:avLst/>
          </a:prstGeom>
          <a:solidFill>
            <a:schemeClr val="accent4"/>
          </a:solidFill>
        </p:spPr>
        <p:txBody>
          <a:bodyPr wrap="square" lIns="90000" tIns="36000" rIns="90000" bIns="36000" rtlCol="0" anchor="ctr" anchorCtr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 Moderator Agent</a:t>
            </a:r>
            <a:endParaRPr kumimoji="1" lang="ja-JP" altLang="en-US" sz="2400" b="1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9" name="フレーム 28">
            <a:extLst>
              <a:ext uri="{FF2B5EF4-FFF2-40B4-BE49-F238E27FC236}">
                <a16:creationId xmlns:a16="http://schemas.microsoft.com/office/drawing/2014/main" id="{EB9F9F66-9C50-8DCC-D5BD-5C7C97F4063A}"/>
              </a:ext>
            </a:extLst>
          </p:cNvPr>
          <p:cNvSpPr/>
          <p:nvPr/>
        </p:nvSpPr>
        <p:spPr>
          <a:xfrm>
            <a:off x="504839" y="4928965"/>
            <a:ext cx="1960355" cy="1796268"/>
          </a:xfrm>
          <a:prstGeom prst="frame">
            <a:avLst>
              <a:gd name="adj1" fmla="val 634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フレーム 18">
            <a:extLst>
              <a:ext uri="{FF2B5EF4-FFF2-40B4-BE49-F238E27FC236}">
                <a16:creationId xmlns:a16="http://schemas.microsoft.com/office/drawing/2014/main" id="{ED0454C8-B21E-7BD9-9BC9-2C9298F30C67}"/>
              </a:ext>
            </a:extLst>
          </p:cNvPr>
          <p:cNvSpPr/>
          <p:nvPr/>
        </p:nvSpPr>
        <p:spPr>
          <a:xfrm>
            <a:off x="2425377" y="4928965"/>
            <a:ext cx="1960356" cy="1796268"/>
          </a:xfrm>
          <a:prstGeom prst="frame">
            <a:avLst>
              <a:gd name="adj1" fmla="val 634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フレーム 29">
            <a:extLst>
              <a:ext uri="{FF2B5EF4-FFF2-40B4-BE49-F238E27FC236}">
                <a16:creationId xmlns:a16="http://schemas.microsoft.com/office/drawing/2014/main" id="{CCCAF5B7-2D83-AD82-2220-34A84E153539}"/>
              </a:ext>
            </a:extLst>
          </p:cNvPr>
          <p:cNvSpPr/>
          <p:nvPr/>
        </p:nvSpPr>
        <p:spPr>
          <a:xfrm>
            <a:off x="4295486" y="4928965"/>
            <a:ext cx="1960355" cy="1796268"/>
          </a:xfrm>
          <a:prstGeom prst="frame">
            <a:avLst>
              <a:gd name="adj1" fmla="val 634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5A269690-C93A-B661-46F5-D5F3F8B60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" y="1963919"/>
            <a:ext cx="9346405" cy="4749680"/>
          </a:xfrm>
          <a:prstGeom prst="rect">
            <a:avLst/>
          </a:prstGeom>
        </p:spPr>
      </p:pic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6EF5B5B-496F-43A5-E5B9-BAE6EAEF866E}"/>
              </a:ext>
            </a:extLst>
          </p:cNvPr>
          <p:cNvGrpSpPr/>
          <p:nvPr/>
        </p:nvGrpSpPr>
        <p:grpSpPr>
          <a:xfrm>
            <a:off x="1474820" y="4433653"/>
            <a:ext cx="4901660" cy="1193664"/>
            <a:chOff x="1527124" y="4232312"/>
            <a:chExt cx="4513730" cy="1097767"/>
          </a:xfrm>
        </p:grpSpPr>
        <p:sp>
          <p:nvSpPr>
            <p:cNvPr id="9" name="右矢印 8">
              <a:extLst>
                <a:ext uri="{FF2B5EF4-FFF2-40B4-BE49-F238E27FC236}">
                  <a16:creationId xmlns:a16="http://schemas.microsoft.com/office/drawing/2014/main" id="{25D3AACD-D335-2FF2-6407-024C2267E7C4}"/>
                </a:ext>
              </a:extLst>
            </p:cNvPr>
            <p:cNvSpPr/>
            <p:nvPr/>
          </p:nvSpPr>
          <p:spPr>
            <a:xfrm rot="13741260">
              <a:off x="1545340" y="4565615"/>
              <a:ext cx="409548" cy="445980"/>
            </a:xfrm>
            <a:prstGeom prst="rightArrow">
              <a:avLst>
                <a:gd name="adj1" fmla="val 50000"/>
                <a:gd name="adj2" fmla="val 4927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0BF675E-2CF9-D99E-B0FA-68379252EE1A}"/>
                </a:ext>
              </a:extLst>
            </p:cNvPr>
            <p:cNvSpPr txBox="1"/>
            <p:nvPr/>
          </p:nvSpPr>
          <p:spPr>
            <a:xfrm>
              <a:off x="2052748" y="4868414"/>
              <a:ext cx="2842445" cy="461665"/>
            </a:xfrm>
            <a:prstGeom prst="rect">
              <a:avLst/>
            </a:prstGeom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Editin</a:t>
              </a:r>
              <a:r>
                <a:rPr lang="en-US" altLang="ja-JP" sz="2400" dirty="0"/>
                <a:t>g a mind map</a:t>
              </a:r>
              <a:endParaRPr kumimoji="1" lang="ja-JP" altLang="en-US" sz="2400"/>
            </a:p>
          </p:txBody>
        </p:sp>
        <p:sp>
          <p:nvSpPr>
            <p:cNvPr id="11" name="右矢印 10">
              <a:extLst>
                <a:ext uri="{FF2B5EF4-FFF2-40B4-BE49-F238E27FC236}">
                  <a16:creationId xmlns:a16="http://schemas.microsoft.com/office/drawing/2014/main" id="{44505086-61AC-6F46-142D-9C9C88F1FAAC}"/>
                </a:ext>
              </a:extLst>
            </p:cNvPr>
            <p:cNvSpPr/>
            <p:nvPr/>
          </p:nvSpPr>
          <p:spPr>
            <a:xfrm>
              <a:off x="5631306" y="4232312"/>
              <a:ext cx="409548" cy="445980"/>
            </a:xfrm>
            <a:prstGeom prst="rightArrow">
              <a:avLst>
                <a:gd name="adj1" fmla="val 50000"/>
                <a:gd name="adj2" fmla="val 4927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B6662DF0-91DF-0B09-2170-7B63E5B87791}"/>
                </a:ext>
              </a:extLst>
            </p:cNvPr>
            <p:cNvSpPr txBox="1"/>
            <p:nvPr/>
          </p:nvSpPr>
          <p:spPr>
            <a:xfrm>
              <a:off x="2699629" y="4234189"/>
              <a:ext cx="2733505" cy="461665"/>
            </a:xfrm>
            <a:prstGeom prst="rect">
              <a:avLst/>
            </a:prstGeom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r"/>
              <a:r>
                <a:rPr kumimoji="1" lang="en-US" altLang="ja-JP" sz="2400" dirty="0"/>
                <a:t>Evaluation of Ideas</a:t>
              </a:r>
              <a:endParaRPr kumimoji="1" lang="ja-JP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7059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293799-0A15-A38E-E62A-F2174A245B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Demo</a:t>
            </a:r>
            <a:endParaRPr kumimoji="1" lang="ja-JP" altLang="en-US"/>
          </a:p>
        </p:txBody>
      </p:sp>
      <p:pic>
        <p:nvPicPr>
          <p:cNvPr id="7" name="sparkit_demo">
            <a:hlinkClick r:id="" action="ppaction://media"/>
            <a:extLst>
              <a:ext uri="{FF2B5EF4-FFF2-40B4-BE49-F238E27FC236}">
                <a16:creationId xmlns:a16="http://schemas.microsoft.com/office/drawing/2014/main" id="{EB588C3A-3E9C-429F-FE0C-02B7AA64A3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070" y="970351"/>
            <a:ext cx="9875860" cy="575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D98EC-8D25-482F-8132-04421A26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SPARK-flow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573968E-BF17-4017-AA59-5326CD607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Method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63FFDB-AE5B-3F26-0C58-50BED4D1A06D}"/>
              </a:ext>
            </a:extLst>
          </p:cNvPr>
          <p:cNvSpPr txBox="1"/>
          <p:nvPr/>
        </p:nvSpPr>
        <p:spPr>
          <a:xfrm>
            <a:off x="686816" y="1855646"/>
            <a:ext cx="1785380" cy="551090"/>
          </a:xfrm>
          <a:prstGeom prst="rect">
            <a:avLst/>
          </a:prstGeom>
          <a:solidFill>
            <a:schemeClr val="accent4"/>
          </a:solidFill>
        </p:spPr>
        <p:txBody>
          <a:bodyPr wrap="none" lIns="180000" tIns="90000" rIns="180000" bIns="90000" rtlCol="0" anchor="ctr" anchorCtr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Objective</a:t>
            </a:r>
            <a:endParaRPr kumimoji="1" lang="ja-JP" altLang="en-US" sz="2400" b="1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49CB47C-DE38-D1F9-A51B-3EB52B9BE379}"/>
              </a:ext>
            </a:extLst>
          </p:cNvPr>
          <p:cNvSpPr txBox="1"/>
          <p:nvPr/>
        </p:nvSpPr>
        <p:spPr>
          <a:xfrm>
            <a:off x="2520293" y="1772429"/>
            <a:ext cx="825418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dirty="0">
                <a:latin typeface="+mn-ea"/>
              </a:rPr>
              <a:t>To coordinate multiple agents to generate creative ideas.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E14A525-A58B-B8E0-A0FD-4F2DD5FAD44B}"/>
              </a:ext>
            </a:extLst>
          </p:cNvPr>
          <p:cNvSpPr txBox="1"/>
          <p:nvPr/>
        </p:nvSpPr>
        <p:spPr>
          <a:xfrm>
            <a:off x="686816" y="2571923"/>
            <a:ext cx="1785380" cy="551090"/>
          </a:xfrm>
          <a:prstGeom prst="rect">
            <a:avLst/>
          </a:prstGeom>
          <a:solidFill>
            <a:schemeClr val="accent4"/>
          </a:solidFill>
        </p:spPr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kumimoji="1" lang="en-US" altLang="ja-JP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Method</a:t>
            </a:r>
            <a:endParaRPr kumimoji="1" lang="ja-JP" altLang="en-US" sz="2400" b="1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126BBE8-E1CD-12A2-5FDF-04052CCDD2B8}"/>
              </a:ext>
            </a:extLst>
          </p:cNvPr>
          <p:cNvSpPr txBox="1"/>
          <p:nvPr/>
        </p:nvSpPr>
        <p:spPr>
          <a:xfrm>
            <a:off x="2520293" y="2489440"/>
            <a:ext cx="7064755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dirty="0">
                <a:latin typeface="+mn-ea"/>
              </a:rPr>
              <a:t>To conduct discussions based on mind mapping.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15F4577-5582-D566-12DE-753583338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35" y="4721932"/>
            <a:ext cx="4077689" cy="17878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FD8391B-A4A8-2B11-3965-96A915D53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3115698"/>
            <a:ext cx="9592058" cy="3478123"/>
          </a:xfrm>
          <a:prstGeom prst="rect">
            <a:avLst/>
          </a:prstGeom>
        </p:spPr>
      </p:pic>
      <p:sp>
        <p:nvSpPr>
          <p:cNvPr id="3" name="フレーム 2">
            <a:extLst>
              <a:ext uri="{FF2B5EF4-FFF2-40B4-BE49-F238E27FC236}">
                <a16:creationId xmlns:a16="http://schemas.microsoft.com/office/drawing/2014/main" id="{02BE5320-476B-1A9D-F89C-1EF9F2B242CF}"/>
              </a:ext>
            </a:extLst>
          </p:cNvPr>
          <p:cNvSpPr/>
          <p:nvPr/>
        </p:nvSpPr>
        <p:spPr>
          <a:xfrm>
            <a:off x="1963103" y="3202437"/>
            <a:ext cx="2979957" cy="1247607"/>
          </a:xfrm>
          <a:prstGeom prst="frame">
            <a:avLst>
              <a:gd name="adj1" fmla="val 634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0B63335-C2FC-4B33-2ADC-EEFDB4B8B6A7}"/>
              </a:ext>
            </a:extLst>
          </p:cNvPr>
          <p:cNvSpPr/>
          <p:nvPr/>
        </p:nvSpPr>
        <p:spPr>
          <a:xfrm>
            <a:off x="5083077" y="3074438"/>
            <a:ext cx="6612101" cy="2650501"/>
          </a:xfrm>
          <a:prstGeom prst="frame">
            <a:avLst>
              <a:gd name="adj1" fmla="val 3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FA808F57-72E1-1BB0-114D-C1FE74260332}"/>
              </a:ext>
            </a:extLst>
          </p:cNvPr>
          <p:cNvSpPr/>
          <p:nvPr/>
        </p:nvSpPr>
        <p:spPr>
          <a:xfrm>
            <a:off x="4383024" y="5622413"/>
            <a:ext cx="7312153" cy="1004619"/>
          </a:xfrm>
          <a:prstGeom prst="frame">
            <a:avLst>
              <a:gd name="adj1" fmla="val 874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1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研究発表スライドマスタ">
  <a:themeElements>
    <a:clrScheme name="ユーザー定義 8">
      <a:dk1>
        <a:srgbClr val="4D4D4D"/>
      </a:dk1>
      <a:lt1>
        <a:srgbClr val="F8F8F8"/>
      </a:lt1>
      <a:dk2>
        <a:srgbClr val="7F7F7F"/>
      </a:dk2>
      <a:lt2>
        <a:srgbClr val="B2B2B2"/>
      </a:lt2>
      <a:accent1>
        <a:srgbClr val="2E5B96"/>
      </a:accent1>
      <a:accent2>
        <a:srgbClr val="C03936"/>
      </a:accent2>
      <a:accent3>
        <a:srgbClr val="ED7D31"/>
      </a:accent3>
      <a:accent4>
        <a:srgbClr val="3E9288"/>
      </a:accent4>
      <a:accent5>
        <a:srgbClr val="4747C1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游ゴシック Medium"/>
        <a:cs typeface=""/>
      </a:majorFont>
      <a:minorFont>
        <a:latin typeface="Segoe UI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研究発表スライドテンプレート" id="{B5FCE7CF-535A-1748-B09E-9819833E483D}" vid="{A2BE124E-71EA-5246-ADF0-A6E3DC0BCA2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783413B678BA4F83764129A5DB4607" ma:contentTypeVersion="0" ma:contentTypeDescription="新しいドキュメントを作成します。" ma:contentTypeScope="" ma:versionID="36bbfa3e05015206d9e02241ed477d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fa5fc393d419cfd9816b88a984ff78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33ED81-A378-482E-B710-0D21A32023B2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E74453E-F96D-478A-A3EE-1788D5BE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EFD21F3-24CC-4605-A5CE-D678D2531A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研究発表スライドマスタ</Template>
  <TotalTime>11994</TotalTime>
  <Words>6110</Words>
  <Application>Microsoft Macintosh PowerPoint</Application>
  <PresentationFormat>ワイド画面</PresentationFormat>
  <Paragraphs>1039</Paragraphs>
  <Slides>43</Slides>
  <Notes>35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43</vt:i4>
      </vt:variant>
    </vt:vector>
  </HeadingPairs>
  <TitlesOfParts>
    <vt:vector size="53" baseType="lpstr">
      <vt:lpstr>Söhne</vt:lpstr>
      <vt:lpstr>Söhne Mono</vt:lpstr>
      <vt:lpstr>Yu Gothic</vt:lpstr>
      <vt:lpstr>Yu Gothic</vt:lpstr>
      <vt:lpstr>游ゴシック Medium</vt:lpstr>
      <vt:lpstr>游ゴシック Medium</vt:lpstr>
      <vt:lpstr>Arial</vt:lpstr>
      <vt:lpstr>Segoe UI</vt:lpstr>
      <vt:lpstr>Wingdings</vt:lpstr>
      <vt:lpstr>研究発表スライドマスタ</vt:lpstr>
      <vt:lpstr>SPARKIT: A Mind Map-Based MAS  for Idea Generation Support</vt:lpstr>
      <vt:lpstr>Generating Creative Ideas</vt:lpstr>
      <vt:lpstr>Idea Generation Support Systems</vt:lpstr>
      <vt:lpstr>Mind Map[4]</vt:lpstr>
      <vt:lpstr>Characteristics of Creative Ideas</vt:lpstr>
      <vt:lpstr>Iterative Idea Generation</vt:lpstr>
      <vt:lpstr>SPARKIT</vt:lpstr>
      <vt:lpstr>PowerPoint プレゼンテーション</vt:lpstr>
      <vt:lpstr>SPARK-flow</vt:lpstr>
      <vt:lpstr>SPARK-flow：Setup Stage</vt:lpstr>
      <vt:lpstr>Discussion Stage</vt:lpstr>
      <vt:lpstr>Idea Generation Stage</vt:lpstr>
      <vt:lpstr>Experiments and Results</vt:lpstr>
      <vt:lpstr>Experimental and Evaluation Methods</vt:lpstr>
      <vt:lpstr>Evaluation of Ideas by GPT-4 (1)</vt:lpstr>
      <vt:lpstr>Evaluation of Ideas by GPT-4 (2)</vt:lpstr>
      <vt:lpstr>Win Rate: Comparing Two Methods</vt:lpstr>
      <vt:lpstr>Comparison Between Simple and SPARK-flow</vt:lpstr>
      <vt:lpstr>Individual Thinking vs. Group Thinking</vt:lpstr>
      <vt:lpstr>Exploration of Differences  Based on the Presence of Roles</vt:lpstr>
      <vt:lpstr>Divergence and Convergence in Discussions (1)</vt:lpstr>
      <vt:lpstr>Divergence and Convergence in Discussions (2)</vt:lpstr>
      <vt:lpstr>Idea Generation Based on Mind Maps</vt:lpstr>
      <vt:lpstr>The structure of Mind Maps</vt:lpstr>
      <vt:lpstr>Preserving the Structure of Mind Maps</vt:lpstr>
      <vt:lpstr>Analysis of Mind Maps Structures  and Conceptual Relationships</vt:lpstr>
      <vt:lpstr>Reducing User Cognitive Load  through Mind Map Presentations (1)</vt:lpstr>
      <vt:lpstr>Reducing User Cognitive Load  through Mind Map Presentations (2)</vt:lpstr>
      <vt:lpstr>Reducing User Cognitive Load  through Mind Map Presentations (3)</vt:lpstr>
      <vt:lpstr>Future Work</vt:lpstr>
      <vt:lpstr>Conclusion</vt:lpstr>
      <vt:lpstr>Appendix</vt:lpstr>
      <vt:lpstr>Themes</vt:lpstr>
      <vt:lpstr>Consistency in Evaluation by GPT-4</vt:lpstr>
      <vt:lpstr>Reflection</vt:lpstr>
      <vt:lpstr>評価で利用された形容詞</vt:lpstr>
      <vt:lpstr>Simple(w/o role) vs Simple(w/ role)</vt:lpstr>
      <vt:lpstr>SPARK-flow Prompts：Opinion Generation</vt:lpstr>
      <vt:lpstr>SPARK-flow Prompts：PreMindMap Generation</vt:lpstr>
      <vt:lpstr>SPARK-flow Prompts：Reflection</vt:lpstr>
      <vt:lpstr>SPARK-flow Prompts：Idea Generation</vt:lpstr>
      <vt:lpstr>SPARK-flow Prompts：Idea Evaluation（GPT-4)</vt:lpstr>
      <vt:lpstr>Comparison of Element and Token Counts between Mind Maps and PreMindMap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石坂　柾樹</dc:creator>
  <cp:lastModifiedBy>石坂　柾樹</cp:lastModifiedBy>
  <cp:revision>909</cp:revision>
  <dcterms:created xsi:type="dcterms:W3CDTF">2024-03-05T06:20:34Z</dcterms:created>
  <dcterms:modified xsi:type="dcterms:W3CDTF">2024-05-03T08:04:05Z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0x010100E7783413B678BA4F83764129A5DB4607</vt:lpwstr>
  </property>
</Properties>
</file>